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Lato" panose="020F0502020204030203" pitchFamily="34" charset="0"/>
      <p:regular r:id="rId23"/>
      <p:bold r:id="rId24"/>
      <p:italic r:id="rId25"/>
      <p:boldItalic r:id="rId26"/>
    </p:embeddedFont>
    <p:embeddedFont>
      <p:font typeface="Raleway"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D254220-CB1E-42EA-9210-B7CBEC101B41}">
  <a:tblStyle styleId="{CD254220-CB1E-42EA-9210-B7CBEC101B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6"/>
  </p:normalViewPr>
  <p:slideViewPr>
    <p:cSldViewPr snapToGrid="0">
      <p:cViewPr varScale="1">
        <p:scale>
          <a:sx n="136" d="100"/>
          <a:sy n="136" d="100"/>
        </p:scale>
        <p:origin x="960"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f383b07d1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f383b07d1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f383b07d1b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f383b07d1b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73b9ad45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f73b9ad4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f383b07d1b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f383b07d1b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f383b07d1b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f383b07d1b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f39800390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f39800390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f73b9ad45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f73b9ad45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f73b9ad45c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f73b9ad45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f73b9ad45c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f73b9ad45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f73b9ad45c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f73b9ad45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f914e1a041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f914e1a041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f73b9ad45c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f73b9ad45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f383b07d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f383b07d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f914e1a041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f914e1a041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f383b07d1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f383b07d1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383b07d1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f383b07d1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383b07d1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f383b07d1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f383b07d1b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f383b07d1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f39800390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f39800390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3680" dirty="0">
                <a:solidFill>
                  <a:schemeClr val="dk1"/>
                </a:solidFill>
              </a:rPr>
              <a:t>Linear Model</a:t>
            </a:r>
            <a:r>
              <a:rPr lang="en" sz="3680" dirty="0"/>
              <a:t> for Estimating Body Fat Percentage, Group by </a:t>
            </a:r>
            <a:r>
              <a:rPr lang="en" sz="3680" dirty="0">
                <a:solidFill>
                  <a:schemeClr val="accent3"/>
                </a:solidFill>
              </a:rPr>
              <a:t>AGE</a:t>
            </a:r>
            <a:endParaRPr sz="3680" dirty="0">
              <a:solidFill>
                <a:schemeClr val="accent3"/>
              </a:solidFill>
            </a:endParaRPr>
          </a:p>
        </p:txBody>
      </p:sp>
      <p:sp>
        <p:nvSpPr>
          <p:cNvPr id="87" name="Google Shape;87;p13"/>
          <p:cNvSpPr txBox="1">
            <a:spLocks noGrp="1"/>
          </p:cNvSpPr>
          <p:nvPr>
            <p:ph type="subTitle" idx="1"/>
          </p:nvPr>
        </p:nvSpPr>
        <p:spPr>
          <a:xfrm>
            <a:off x="729625" y="3172900"/>
            <a:ext cx="7688100" cy="136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Group 8</a:t>
            </a:r>
            <a:endParaRPr b="1"/>
          </a:p>
          <a:p>
            <a:pPr marL="5943600" lvl="0" indent="0" algn="l" rtl="0">
              <a:spcBef>
                <a:spcPts val="0"/>
              </a:spcBef>
              <a:spcAft>
                <a:spcPts val="0"/>
              </a:spcAft>
              <a:buNone/>
            </a:pPr>
            <a:r>
              <a:rPr lang="en"/>
              <a:t>Lanxin Xiang</a:t>
            </a:r>
            <a:endParaRPr/>
          </a:p>
          <a:p>
            <a:pPr marL="5486400" lvl="0" indent="457200" algn="l" rtl="0">
              <a:spcBef>
                <a:spcPts val="0"/>
              </a:spcBef>
              <a:spcAft>
                <a:spcPts val="0"/>
              </a:spcAft>
              <a:buNone/>
            </a:pPr>
            <a:r>
              <a:rPr lang="en"/>
              <a:t>Yuyang He</a:t>
            </a:r>
            <a:endParaRPr/>
          </a:p>
          <a:p>
            <a:pPr marL="5486400" lvl="0" indent="457200" algn="l" rtl="0">
              <a:spcBef>
                <a:spcPts val="0"/>
              </a:spcBef>
              <a:spcAft>
                <a:spcPts val="0"/>
              </a:spcAft>
              <a:buNone/>
            </a:pPr>
            <a:r>
              <a:rPr lang="en"/>
              <a:t>Tianyue Luo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2"/>
          <p:cNvSpPr txBox="1">
            <a:spLocks noGrp="1"/>
          </p:cNvSpPr>
          <p:nvPr>
            <p:ph type="body" idx="1"/>
          </p:nvPr>
        </p:nvSpPr>
        <p:spPr>
          <a:xfrm>
            <a:off x="575250" y="2148663"/>
            <a:ext cx="3356400" cy="168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b="1" i="1">
                <a:solidFill>
                  <a:schemeClr val="dk1"/>
                </a:solidFill>
              </a:rPr>
              <a:t>“Daily”Model</a:t>
            </a:r>
            <a:endParaRPr sz="1600" i="1"/>
          </a:p>
          <a:p>
            <a:pPr marL="0" lvl="0" indent="0" algn="l" rtl="0">
              <a:spcBef>
                <a:spcPts val="1200"/>
              </a:spcBef>
              <a:spcAft>
                <a:spcPts val="0"/>
              </a:spcAft>
              <a:buNone/>
            </a:pPr>
            <a:r>
              <a:rPr lang="en" sz="1600" i="1"/>
              <a:t>BODY FAT ~ </a:t>
            </a:r>
            <a:endParaRPr sz="1600" i="1"/>
          </a:p>
          <a:p>
            <a:pPr marL="0" lvl="0" indent="0" algn="l" rtl="0">
              <a:spcBef>
                <a:spcPts val="1200"/>
              </a:spcBef>
              <a:spcAft>
                <a:spcPts val="1200"/>
              </a:spcAft>
              <a:buNone/>
            </a:pPr>
            <a:r>
              <a:rPr lang="en" sz="1600" i="1">
                <a:solidFill>
                  <a:schemeClr val="accent3"/>
                </a:solidFill>
              </a:rPr>
              <a:t>WEIGHT</a:t>
            </a:r>
            <a:r>
              <a:rPr lang="en" sz="1600" i="1"/>
              <a:t>+</a:t>
            </a:r>
            <a:r>
              <a:rPr lang="en" sz="1600" i="1">
                <a:solidFill>
                  <a:schemeClr val="accent3"/>
                </a:solidFill>
              </a:rPr>
              <a:t>HEIGHT</a:t>
            </a:r>
            <a:r>
              <a:rPr lang="en" sz="1600" i="1"/>
              <a:t>+</a:t>
            </a:r>
            <a:r>
              <a:rPr lang="en" sz="1600" i="1">
                <a:solidFill>
                  <a:schemeClr val="accent3"/>
                </a:solidFill>
              </a:rPr>
              <a:t>ABDOMEN</a:t>
            </a:r>
            <a:endParaRPr sz="1600" i="1">
              <a:solidFill>
                <a:schemeClr val="accent3"/>
              </a:solidFill>
            </a:endParaRPr>
          </a:p>
        </p:txBody>
      </p:sp>
      <p:sp>
        <p:nvSpPr>
          <p:cNvPr id="165" name="Google Shape;165;p22"/>
          <p:cNvSpPr txBox="1">
            <a:spLocks noGrp="1"/>
          </p:cNvSpPr>
          <p:nvPr>
            <p:ph type="body" idx="2"/>
          </p:nvPr>
        </p:nvSpPr>
        <p:spPr>
          <a:xfrm>
            <a:off x="3994000" y="2082450"/>
            <a:ext cx="4793700" cy="1880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2200" b="1" i="1">
                <a:solidFill>
                  <a:schemeClr val="dk1"/>
                </a:solidFill>
              </a:rPr>
              <a:t>“Advanced” Model</a:t>
            </a:r>
            <a:endParaRPr/>
          </a:p>
          <a:p>
            <a:pPr marL="0" lvl="0" indent="0" algn="l" rtl="0">
              <a:lnSpc>
                <a:spcPct val="115000"/>
              </a:lnSpc>
              <a:spcBef>
                <a:spcPts val="1200"/>
              </a:spcBef>
              <a:spcAft>
                <a:spcPts val="0"/>
              </a:spcAft>
              <a:buNone/>
            </a:pPr>
            <a:r>
              <a:rPr lang="en" sz="1900" i="1"/>
              <a:t>BODY FAT~ </a:t>
            </a:r>
            <a:r>
              <a:rPr lang="en" sz="1900" i="1">
                <a:solidFill>
                  <a:schemeClr val="accent3"/>
                </a:solidFill>
              </a:rPr>
              <a:t>WEIGHT</a:t>
            </a:r>
            <a:r>
              <a:rPr lang="en" sz="1900" i="1">
                <a:solidFill>
                  <a:schemeClr val="dk2"/>
                </a:solidFill>
              </a:rPr>
              <a:t>+</a:t>
            </a:r>
            <a:r>
              <a:rPr lang="en" sz="1900" i="1">
                <a:solidFill>
                  <a:schemeClr val="accent3"/>
                </a:solidFill>
              </a:rPr>
              <a:t>HEIGHT</a:t>
            </a:r>
            <a:r>
              <a:rPr lang="en" sz="1900" i="1">
                <a:solidFill>
                  <a:schemeClr val="dk2"/>
                </a:solidFill>
              </a:rPr>
              <a:t>+</a:t>
            </a:r>
            <a:r>
              <a:rPr lang="en" sz="1900" i="1">
                <a:solidFill>
                  <a:schemeClr val="accent3"/>
                </a:solidFill>
              </a:rPr>
              <a:t>NECK</a:t>
            </a:r>
            <a:r>
              <a:rPr lang="en" sz="1900" i="1">
                <a:solidFill>
                  <a:schemeClr val="dk2"/>
                </a:solidFill>
              </a:rPr>
              <a:t>+</a:t>
            </a:r>
            <a:r>
              <a:rPr lang="en" sz="1900" i="1">
                <a:solidFill>
                  <a:schemeClr val="accent3"/>
                </a:solidFill>
              </a:rPr>
              <a:t>CHEST</a:t>
            </a:r>
            <a:r>
              <a:rPr lang="en" sz="1900" i="1">
                <a:solidFill>
                  <a:schemeClr val="dk2"/>
                </a:solidFill>
              </a:rPr>
              <a:t>+</a:t>
            </a:r>
            <a:r>
              <a:rPr lang="en" sz="1900" i="1">
                <a:solidFill>
                  <a:schemeClr val="accent3"/>
                </a:solidFill>
              </a:rPr>
              <a:t>ABDOMEN</a:t>
            </a:r>
            <a:r>
              <a:rPr lang="en" sz="1900" i="1">
                <a:solidFill>
                  <a:schemeClr val="dk2"/>
                </a:solidFill>
              </a:rPr>
              <a:t>+</a:t>
            </a:r>
            <a:r>
              <a:rPr lang="en" sz="1900" i="1">
                <a:solidFill>
                  <a:schemeClr val="accent3"/>
                </a:solidFill>
              </a:rPr>
              <a:t>HIP</a:t>
            </a:r>
            <a:r>
              <a:rPr lang="en" sz="1900" i="1">
                <a:solidFill>
                  <a:schemeClr val="dk2"/>
                </a:solidFill>
              </a:rPr>
              <a:t>+</a:t>
            </a:r>
            <a:r>
              <a:rPr lang="en" sz="1900" i="1">
                <a:solidFill>
                  <a:schemeClr val="accent3"/>
                </a:solidFill>
              </a:rPr>
              <a:t>THIGH</a:t>
            </a:r>
            <a:r>
              <a:rPr lang="en" sz="1900" i="1">
                <a:solidFill>
                  <a:schemeClr val="dk2"/>
                </a:solidFill>
              </a:rPr>
              <a:t>+</a:t>
            </a:r>
            <a:r>
              <a:rPr lang="en" sz="1900" i="1">
                <a:solidFill>
                  <a:schemeClr val="accent3"/>
                </a:solidFill>
              </a:rPr>
              <a:t>KNEE</a:t>
            </a:r>
            <a:r>
              <a:rPr lang="en" sz="1900" i="1">
                <a:solidFill>
                  <a:schemeClr val="dk2"/>
                </a:solidFill>
              </a:rPr>
              <a:t>+</a:t>
            </a:r>
            <a:r>
              <a:rPr lang="en" sz="1900" i="1">
                <a:solidFill>
                  <a:schemeClr val="accent3"/>
                </a:solidFill>
              </a:rPr>
              <a:t>ANKLE</a:t>
            </a:r>
            <a:r>
              <a:rPr lang="en" sz="1900" i="1">
                <a:solidFill>
                  <a:schemeClr val="dk2"/>
                </a:solidFill>
              </a:rPr>
              <a:t>+</a:t>
            </a:r>
            <a:r>
              <a:rPr lang="en" sz="1900" i="1">
                <a:solidFill>
                  <a:schemeClr val="accent3"/>
                </a:solidFill>
              </a:rPr>
              <a:t>BICEPS</a:t>
            </a:r>
            <a:r>
              <a:rPr lang="en" sz="1900" i="1">
                <a:solidFill>
                  <a:schemeClr val="dk2"/>
                </a:solidFill>
              </a:rPr>
              <a:t>+</a:t>
            </a:r>
            <a:r>
              <a:rPr lang="en" sz="1900" i="1">
                <a:solidFill>
                  <a:schemeClr val="accent3"/>
                </a:solidFill>
              </a:rPr>
              <a:t>FOREARM</a:t>
            </a:r>
            <a:r>
              <a:rPr lang="en" sz="1900" i="1">
                <a:solidFill>
                  <a:schemeClr val="dk2"/>
                </a:solidFill>
              </a:rPr>
              <a:t>+</a:t>
            </a:r>
            <a:r>
              <a:rPr lang="en" sz="1900" i="1">
                <a:solidFill>
                  <a:schemeClr val="accent3"/>
                </a:solidFill>
              </a:rPr>
              <a:t>WRIST</a:t>
            </a:r>
            <a:endParaRPr/>
          </a:p>
          <a:p>
            <a:pPr marL="0" lvl="0" indent="0" algn="l" rtl="0">
              <a:spcBef>
                <a:spcPts val="1200"/>
              </a:spcBef>
              <a:spcAft>
                <a:spcPts val="1200"/>
              </a:spcAft>
              <a:buNone/>
            </a:pPr>
            <a:endParaRPr/>
          </a:p>
        </p:txBody>
      </p:sp>
      <p:sp>
        <p:nvSpPr>
          <p:cNvPr id="166" name="Google Shape;166;p22"/>
          <p:cNvSpPr txBox="1">
            <a:spLocks noGrp="1"/>
          </p:cNvSpPr>
          <p:nvPr>
            <p:ph type="title"/>
          </p:nvPr>
        </p:nvSpPr>
        <p:spPr>
          <a:xfrm>
            <a:off x="727650" y="582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Candidate Models</a:t>
            </a:r>
            <a:endParaRPr/>
          </a:p>
        </p:txBody>
      </p:sp>
      <p:sp>
        <p:nvSpPr>
          <p:cNvPr id="167" name="Google Shape;167;p22"/>
          <p:cNvSpPr txBox="1"/>
          <p:nvPr/>
        </p:nvSpPr>
        <p:spPr>
          <a:xfrm>
            <a:off x="575250" y="3784450"/>
            <a:ext cx="3028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For people who only know their bodies’ basic information.</a:t>
            </a:r>
            <a:endParaRPr>
              <a:latin typeface="Lato"/>
              <a:ea typeface="Lato"/>
              <a:cs typeface="Lato"/>
              <a:sym typeface="Lato"/>
            </a:endParaRPr>
          </a:p>
        </p:txBody>
      </p:sp>
      <p:sp>
        <p:nvSpPr>
          <p:cNvPr id="168" name="Google Shape;168;p22"/>
          <p:cNvSpPr txBox="1"/>
          <p:nvPr/>
        </p:nvSpPr>
        <p:spPr>
          <a:xfrm>
            <a:off x="3994000" y="3689550"/>
            <a:ext cx="479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For people who only know their bodies’ detail information.</a:t>
            </a:r>
            <a:endParaRPr>
              <a:latin typeface="Lato"/>
              <a:ea typeface="Lato"/>
              <a:cs typeface="Lato"/>
              <a:sym typeface="Lato"/>
            </a:endParaRPr>
          </a:p>
        </p:txBody>
      </p:sp>
      <p:cxnSp>
        <p:nvCxnSpPr>
          <p:cNvPr id="169" name="Google Shape;169;p22"/>
          <p:cNvCxnSpPr/>
          <p:nvPr/>
        </p:nvCxnSpPr>
        <p:spPr>
          <a:xfrm>
            <a:off x="3564150" y="2158650"/>
            <a:ext cx="25800" cy="2259300"/>
          </a:xfrm>
          <a:prstGeom prst="straightConnector1">
            <a:avLst/>
          </a:prstGeom>
          <a:noFill/>
          <a:ln w="38100" cap="flat" cmpd="sng">
            <a:solidFill>
              <a:schemeClr val="dk1"/>
            </a:solidFill>
            <a:prstDash val="dash"/>
            <a:round/>
            <a:headEnd type="none" w="med" len="med"/>
            <a:tailEnd type="none" w="med" len="med"/>
          </a:ln>
        </p:spPr>
      </p:cxnSp>
      <p:sp>
        <p:nvSpPr>
          <p:cNvPr id="170" name="Google Shape;170;p22"/>
          <p:cNvSpPr txBox="1"/>
          <p:nvPr/>
        </p:nvSpPr>
        <p:spPr>
          <a:xfrm>
            <a:off x="3749925" y="3917700"/>
            <a:ext cx="518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chemeClr val="accent3"/>
                </a:solidFill>
                <a:latin typeface="Lato"/>
                <a:ea typeface="Lato"/>
                <a:cs typeface="Lato"/>
                <a:sym typeface="Lato"/>
              </a:rPr>
              <a:t>For “Advanced” Model, we use stepwise regression to select variables.</a:t>
            </a:r>
            <a:endParaRPr i="1">
              <a:solidFill>
                <a:schemeClr val="accent3"/>
              </a:solidFill>
              <a:latin typeface="Lato"/>
              <a:ea typeface="Lato"/>
              <a:cs typeface="Lato"/>
              <a:sym typeface="Lato"/>
            </a:endParaRPr>
          </a:p>
        </p:txBody>
      </p:sp>
      <p:sp>
        <p:nvSpPr>
          <p:cNvPr id="171" name="Google Shape;171;p22"/>
          <p:cNvSpPr txBox="1"/>
          <p:nvPr/>
        </p:nvSpPr>
        <p:spPr>
          <a:xfrm>
            <a:off x="678025" y="1365725"/>
            <a:ext cx="6733200" cy="5079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Clr>
                <a:schemeClr val="accent1"/>
              </a:buClr>
              <a:buSzPts val="2100"/>
              <a:buFont typeface="Lato"/>
              <a:buChar char="●"/>
            </a:pPr>
            <a:r>
              <a:rPr lang="en" sz="2100">
                <a:solidFill>
                  <a:schemeClr val="accent1"/>
                </a:solidFill>
                <a:latin typeface="Lato"/>
                <a:ea typeface="Lato"/>
                <a:cs typeface="Lato"/>
                <a:sym typeface="Lato"/>
              </a:rPr>
              <a:t>Use “AGE” to </a:t>
            </a:r>
            <a:r>
              <a:rPr lang="en" sz="2100" b="1">
                <a:solidFill>
                  <a:schemeClr val="accent3"/>
                </a:solidFill>
                <a:latin typeface="Lato"/>
                <a:ea typeface="Lato"/>
                <a:cs typeface="Lato"/>
                <a:sym typeface="Lato"/>
              </a:rPr>
              <a:t>divide groups</a:t>
            </a:r>
            <a:r>
              <a:rPr lang="en" sz="2100">
                <a:solidFill>
                  <a:schemeClr val="accent1"/>
                </a:solidFill>
                <a:latin typeface="Lato"/>
                <a:ea typeface="Lato"/>
                <a:cs typeface="Lato"/>
                <a:sym typeface="Lato"/>
              </a:rPr>
              <a:t>, called grouping model.</a:t>
            </a:r>
            <a:endParaRPr sz="2100">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3"/>
          <p:cNvSpPr txBox="1">
            <a:spLocks noGrp="1"/>
          </p:cNvSpPr>
          <p:nvPr>
            <p:ph type="title"/>
          </p:nvPr>
        </p:nvSpPr>
        <p:spPr>
          <a:xfrm>
            <a:off x="727650" y="582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a:t>
            </a:r>
            <a:endParaRPr/>
          </a:p>
        </p:txBody>
      </p:sp>
      <p:graphicFrame>
        <p:nvGraphicFramePr>
          <p:cNvPr id="177" name="Google Shape;177;p23"/>
          <p:cNvGraphicFramePr/>
          <p:nvPr>
            <p:extLst>
              <p:ext uri="{D42A27DB-BD31-4B8C-83A1-F6EECF244321}">
                <p14:modId xmlns:p14="http://schemas.microsoft.com/office/powerpoint/2010/main" val="3110573067"/>
              </p:ext>
            </p:extLst>
          </p:nvPr>
        </p:nvGraphicFramePr>
        <p:xfrm>
          <a:off x="2056796" y="1019662"/>
          <a:ext cx="5965475" cy="2666790"/>
        </p:xfrm>
        <a:graphic>
          <a:graphicData uri="http://schemas.openxmlformats.org/drawingml/2006/table">
            <a:tbl>
              <a:tblPr>
                <a:noFill/>
                <a:tableStyleId>{CD254220-CB1E-42EA-9210-B7CBEC101B41}</a:tableStyleId>
              </a:tblPr>
              <a:tblGrid>
                <a:gridCol w="1274525">
                  <a:extLst>
                    <a:ext uri="{9D8B030D-6E8A-4147-A177-3AD203B41FA5}">
                      <a16:colId xmlns:a16="http://schemas.microsoft.com/office/drawing/2014/main" val="20000"/>
                    </a:ext>
                  </a:extLst>
                </a:gridCol>
                <a:gridCol w="1697150">
                  <a:extLst>
                    <a:ext uri="{9D8B030D-6E8A-4147-A177-3AD203B41FA5}">
                      <a16:colId xmlns:a16="http://schemas.microsoft.com/office/drawing/2014/main" val="20001"/>
                    </a:ext>
                  </a:extLst>
                </a:gridCol>
                <a:gridCol w="1395925">
                  <a:extLst>
                    <a:ext uri="{9D8B030D-6E8A-4147-A177-3AD203B41FA5}">
                      <a16:colId xmlns:a16="http://schemas.microsoft.com/office/drawing/2014/main" val="20002"/>
                    </a:ext>
                  </a:extLst>
                </a:gridCol>
                <a:gridCol w="1597875">
                  <a:extLst>
                    <a:ext uri="{9D8B030D-6E8A-4147-A177-3AD203B41FA5}">
                      <a16:colId xmlns:a16="http://schemas.microsoft.com/office/drawing/2014/main" val="20003"/>
                    </a:ext>
                  </a:extLst>
                </a:gridCol>
              </a:tblGrid>
              <a:tr h="266525">
                <a:tc gridSpan="2">
                  <a:txBody>
                    <a:bodyPr/>
                    <a:lstStyle/>
                    <a:p>
                      <a:pPr marL="0" lvl="0" indent="0" algn="ctr" rtl="0">
                        <a:spcBef>
                          <a:spcPts val="0"/>
                        </a:spcBef>
                        <a:spcAft>
                          <a:spcPts val="0"/>
                        </a:spcAft>
                        <a:buNone/>
                      </a:pPr>
                      <a:r>
                        <a:rPr lang="en" sz="1300" dirty="0">
                          <a:solidFill>
                            <a:schemeClr val="lt1"/>
                          </a:solidFill>
                          <a:latin typeface="Lato"/>
                          <a:ea typeface="Lato"/>
                          <a:cs typeface="Lato"/>
                          <a:sym typeface="Lato"/>
                        </a:rPr>
                        <a:t>Model</a:t>
                      </a:r>
                      <a:endParaRPr sz="1300" dirty="0">
                        <a:solidFill>
                          <a:schemeClr val="lt1"/>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hMerge="1">
                  <a:txBody>
                    <a:bodyPr/>
                    <a:lstStyle/>
                    <a:p>
                      <a:endParaRPr lang="zh-CN"/>
                    </a:p>
                  </a:txBody>
                  <a:tcPr/>
                </a:tc>
                <a:tc>
                  <a:txBody>
                    <a:bodyPr/>
                    <a:lstStyle/>
                    <a:p>
                      <a:pPr marL="0" lvl="0" indent="0" algn="ctr" rtl="0">
                        <a:spcBef>
                          <a:spcPts val="0"/>
                        </a:spcBef>
                        <a:spcAft>
                          <a:spcPts val="0"/>
                        </a:spcAft>
                        <a:buNone/>
                      </a:pPr>
                      <a:r>
                        <a:rPr lang="en" sz="1300">
                          <a:solidFill>
                            <a:schemeClr val="lt1"/>
                          </a:solidFill>
                          <a:latin typeface="Lato"/>
                          <a:ea typeface="Lato"/>
                          <a:cs typeface="Lato"/>
                          <a:sym typeface="Lato"/>
                        </a:rPr>
                        <a:t>Adjusted R^2</a:t>
                      </a:r>
                      <a:endParaRPr sz="1300">
                        <a:solidFill>
                          <a:schemeClr val="lt1"/>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300" dirty="0">
                          <a:solidFill>
                            <a:schemeClr val="lt1"/>
                          </a:solidFill>
                          <a:latin typeface="Lato"/>
                          <a:ea typeface="Lato"/>
                          <a:cs typeface="Lato"/>
                          <a:sym typeface="Lato"/>
                        </a:rPr>
                        <a:t>RMSE</a:t>
                      </a:r>
                      <a:endParaRPr sz="1300" dirty="0">
                        <a:solidFill>
                          <a:schemeClr val="lt1"/>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66525">
                <a:tc rowSpan="2">
                  <a:txBody>
                    <a:bodyPr/>
                    <a:lstStyle/>
                    <a:p>
                      <a:pPr marL="0" lvl="0" indent="0" algn="ctr" rtl="0">
                        <a:spcBef>
                          <a:spcPts val="0"/>
                        </a:spcBef>
                        <a:spcAft>
                          <a:spcPts val="0"/>
                        </a:spcAft>
                        <a:buNone/>
                      </a:pPr>
                      <a:r>
                        <a:rPr lang="en" sz="1300" dirty="0">
                          <a:latin typeface="Lato"/>
                          <a:ea typeface="Lato"/>
                          <a:cs typeface="Lato"/>
                          <a:sym typeface="Lato"/>
                        </a:rPr>
                        <a:t>22≤Age&lt;45</a:t>
                      </a:r>
                      <a:endParaRPr sz="1300" dirty="0">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dirty="0">
                          <a:latin typeface="Lato"/>
                          <a:ea typeface="Lato"/>
                          <a:cs typeface="Lato"/>
                          <a:sym typeface="Lato"/>
                        </a:rPr>
                        <a:t>Daily Model</a:t>
                      </a:r>
                      <a:endParaRPr sz="1300" dirty="0">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b="0">
                          <a:solidFill>
                            <a:schemeClr val="bg2"/>
                          </a:solidFill>
                          <a:latin typeface="Lato"/>
                          <a:ea typeface="Lato"/>
                          <a:cs typeface="Lato"/>
                          <a:sym typeface="Lato"/>
                        </a:rPr>
                        <a:t>0.6851</a:t>
                      </a:r>
                      <a:endParaRPr sz="1300" b="0">
                        <a:solidFill>
                          <a:schemeClr val="bg2"/>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b="0">
                          <a:solidFill>
                            <a:schemeClr val="bg2"/>
                          </a:solidFill>
                          <a:latin typeface="Lato"/>
                          <a:ea typeface="Lato"/>
                          <a:cs typeface="Lato"/>
                          <a:sym typeface="Lato"/>
                        </a:rPr>
                        <a:t>3.95</a:t>
                      </a:r>
                      <a:endParaRPr sz="1300" b="0">
                        <a:solidFill>
                          <a:schemeClr val="bg2"/>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66525">
                <a:tc vMerge="1">
                  <a:txBody>
                    <a:bodyPr/>
                    <a:lstStyle/>
                    <a:p>
                      <a:endParaRPr lang="zh-CN"/>
                    </a:p>
                  </a:txBody>
                  <a:tcPr/>
                </a:tc>
                <a:tc>
                  <a:txBody>
                    <a:bodyPr/>
                    <a:lstStyle/>
                    <a:p>
                      <a:pPr marL="0" lvl="0" indent="0" algn="ctr" rtl="0">
                        <a:spcBef>
                          <a:spcPts val="0"/>
                        </a:spcBef>
                        <a:spcAft>
                          <a:spcPts val="0"/>
                        </a:spcAft>
                        <a:buNone/>
                      </a:pPr>
                      <a:r>
                        <a:rPr lang="en" sz="1300" dirty="0">
                          <a:latin typeface="Lato"/>
                          <a:ea typeface="Lato"/>
                          <a:cs typeface="Lato"/>
                          <a:sym typeface="Lato"/>
                        </a:rPr>
                        <a:t>Advanced Model</a:t>
                      </a:r>
                      <a:endParaRPr sz="1300" dirty="0">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b="0">
                          <a:solidFill>
                            <a:schemeClr val="bg2"/>
                          </a:solidFill>
                          <a:latin typeface="Lato"/>
                          <a:ea typeface="Lato"/>
                          <a:cs typeface="Lato"/>
                          <a:sym typeface="Lato"/>
                        </a:rPr>
                        <a:t>0.7174</a:t>
                      </a:r>
                      <a:endParaRPr sz="1300" b="0">
                        <a:solidFill>
                          <a:schemeClr val="bg2"/>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b="0">
                          <a:solidFill>
                            <a:schemeClr val="bg2"/>
                          </a:solidFill>
                          <a:latin typeface="Lato"/>
                          <a:ea typeface="Lato"/>
                          <a:cs typeface="Lato"/>
                          <a:sym typeface="Lato"/>
                        </a:rPr>
                        <a:t>3.71</a:t>
                      </a:r>
                      <a:endParaRPr sz="1300" b="0">
                        <a:solidFill>
                          <a:schemeClr val="bg2"/>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66525">
                <a:tc rowSpan="2">
                  <a:txBody>
                    <a:bodyPr/>
                    <a:lstStyle/>
                    <a:p>
                      <a:pPr marL="0" lvl="0" indent="0" algn="ctr" rtl="0">
                        <a:spcBef>
                          <a:spcPts val="0"/>
                        </a:spcBef>
                        <a:spcAft>
                          <a:spcPts val="0"/>
                        </a:spcAft>
                        <a:buNone/>
                      </a:pPr>
                      <a:r>
                        <a:rPr lang="en" sz="1300" dirty="0">
                          <a:latin typeface="Lato"/>
                          <a:ea typeface="Lato"/>
                          <a:cs typeface="Lato"/>
                          <a:sym typeface="Lato"/>
                        </a:rPr>
                        <a:t>45≤Age&lt;60</a:t>
                      </a:r>
                      <a:endParaRPr sz="1300" dirty="0">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a:latin typeface="Lato"/>
                          <a:ea typeface="Lato"/>
                          <a:cs typeface="Lato"/>
                          <a:sym typeface="Lato"/>
                        </a:rPr>
                        <a:t>Daily Model</a:t>
                      </a:r>
                      <a:endParaRPr sz="1300">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b="0" dirty="0">
                          <a:solidFill>
                            <a:schemeClr val="bg2"/>
                          </a:solidFill>
                          <a:latin typeface="Lato"/>
                          <a:ea typeface="Lato"/>
                          <a:cs typeface="Lato"/>
                          <a:sym typeface="Lato"/>
                        </a:rPr>
                        <a:t>0.7164 </a:t>
                      </a:r>
                      <a:endParaRPr sz="1300" b="0" dirty="0">
                        <a:solidFill>
                          <a:schemeClr val="bg2"/>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b="0">
                          <a:solidFill>
                            <a:schemeClr val="bg2"/>
                          </a:solidFill>
                          <a:latin typeface="Lato"/>
                          <a:ea typeface="Lato"/>
                          <a:cs typeface="Lato"/>
                          <a:sym typeface="Lato"/>
                        </a:rPr>
                        <a:t>3.97</a:t>
                      </a:r>
                      <a:endParaRPr sz="1300" b="0">
                        <a:solidFill>
                          <a:schemeClr val="bg2"/>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266525">
                <a:tc vMerge="1">
                  <a:txBody>
                    <a:bodyPr/>
                    <a:lstStyle/>
                    <a:p>
                      <a:endParaRPr lang="zh-CN"/>
                    </a:p>
                  </a:txBody>
                  <a:tcPr/>
                </a:tc>
                <a:tc>
                  <a:txBody>
                    <a:bodyPr/>
                    <a:lstStyle/>
                    <a:p>
                      <a:pPr marL="0" lvl="0" indent="0" algn="ctr" rtl="0">
                        <a:spcBef>
                          <a:spcPts val="0"/>
                        </a:spcBef>
                        <a:spcAft>
                          <a:spcPts val="0"/>
                        </a:spcAft>
                        <a:buNone/>
                      </a:pPr>
                      <a:r>
                        <a:rPr lang="en" sz="1300" dirty="0">
                          <a:latin typeface="Lato"/>
                          <a:ea typeface="Lato"/>
                          <a:cs typeface="Lato"/>
                          <a:sym typeface="Lato"/>
                        </a:rPr>
                        <a:t>Advanced Model</a:t>
                      </a:r>
                      <a:endParaRPr sz="1300" dirty="0">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b="0" dirty="0">
                          <a:solidFill>
                            <a:schemeClr val="bg2"/>
                          </a:solidFill>
                          <a:latin typeface="Lato"/>
                          <a:ea typeface="Lato"/>
                          <a:cs typeface="Lato"/>
                          <a:sym typeface="Lato"/>
                        </a:rPr>
                        <a:t>0.7658</a:t>
                      </a:r>
                      <a:endParaRPr sz="1300" b="0" dirty="0">
                        <a:solidFill>
                          <a:schemeClr val="bg2"/>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b="0" dirty="0">
                          <a:solidFill>
                            <a:schemeClr val="bg2"/>
                          </a:solidFill>
                          <a:latin typeface="Lato"/>
                          <a:ea typeface="Lato"/>
                          <a:cs typeface="Lato"/>
                          <a:sym typeface="Lato"/>
                        </a:rPr>
                        <a:t>3.56</a:t>
                      </a:r>
                      <a:endParaRPr sz="1300" b="0" dirty="0">
                        <a:solidFill>
                          <a:schemeClr val="bg2"/>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266525">
                <a:tc rowSpan="2">
                  <a:txBody>
                    <a:bodyPr/>
                    <a:lstStyle/>
                    <a:p>
                      <a:pPr marL="0" lvl="0" indent="0" algn="ctr" rtl="0">
                        <a:spcBef>
                          <a:spcPts val="0"/>
                        </a:spcBef>
                        <a:spcAft>
                          <a:spcPts val="0"/>
                        </a:spcAft>
                        <a:buNone/>
                      </a:pPr>
                      <a:r>
                        <a:rPr lang="en" sz="1300">
                          <a:latin typeface="Lato"/>
                          <a:ea typeface="Lato"/>
                          <a:cs typeface="Lato"/>
                          <a:sym typeface="Lato"/>
                        </a:rPr>
                        <a:t>Age≥60</a:t>
                      </a:r>
                      <a:endParaRPr sz="1300">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dirty="0">
                          <a:latin typeface="Lato"/>
                          <a:ea typeface="Lato"/>
                          <a:cs typeface="Lato"/>
                          <a:sym typeface="Lato"/>
                        </a:rPr>
                        <a:t>Daily Model</a:t>
                      </a:r>
                      <a:endParaRPr sz="1300" dirty="0">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b="0">
                          <a:solidFill>
                            <a:schemeClr val="bg2"/>
                          </a:solidFill>
                          <a:latin typeface="Lato"/>
                          <a:ea typeface="Lato"/>
                          <a:cs typeface="Lato"/>
                          <a:sym typeface="Lato"/>
                        </a:rPr>
                        <a:t>0.6456</a:t>
                      </a:r>
                      <a:endParaRPr sz="1300" b="0">
                        <a:solidFill>
                          <a:schemeClr val="bg2"/>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b="0" dirty="0">
                          <a:solidFill>
                            <a:schemeClr val="bg2"/>
                          </a:solidFill>
                          <a:latin typeface="Lato"/>
                          <a:ea typeface="Lato"/>
                          <a:cs typeface="Lato"/>
                          <a:sym typeface="Lato"/>
                        </a:rPr>
                        <a:t>3.36</a:t>
                      </a:r>
                      <a:endParaRPr sz="1300" b="0" dirty="0">
                        <a:solidFill>
                          <a:schemeClr val="bg2"/>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266525">
                <a:tc vMerge="1">
                  <a:txBody>
                    <a:bodyPr/>
                    <a:lstStyle/>
                    <a:p>
                      <a:endParaRPr lang="zh-CN"/>
                    </a:p>
                  </a:txBody>
                  <a:tcPr/>
                </a:tc>
                <a:tc>
                  <a:txBody>
                    <a:bodyPr/>
                    <a:lstStyle/>
                    <a:p>
                      <a:pPr marL="0" lvl="0" indent="0" algn="ctr" rtl="0">
                        <a:spcBef>
                          <a:spcPts val="0"/>
                        </a:spcBef>
                        <a:spcAft>
                          <a:spcPts val="0"/>
                        </a:spcAft>
                        <a:buNone/>
                      </a:pPr>
                      <a:r>
                        <a:rPr lang="en" sz="1300" dirty="0">
                          <a:latin typeface="Lato"/>
                          <a:ea typeface="Lato"/>
                          <a:cs typeface="Lato"/>
                          <a:sym typeface="Lato"/>
                        </a:rPr>
                        <a:t>Advanced Model</a:t>
                      </a:r>
                      <a:endParaRPr sz="1300" dirty="0">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b="0" dirty="0">
                          <a:solidFill>
                            <a:schemeClr val="bg2"/>
                          </a:solidFill>
                          <a:latin typeface="Lato"/>
                          <a:ea typeface="Lato"/>
                          <a:cs typeface="Lato"/>
                          <a:sym typeface="Lato"/>
                        </a:rPr>
                        <a:t>0.7243 </a:t>
                      </a:r>
                      <a:endParaRPr sz="1300" b="0" dirty="0">
                        <a:solidFill>
                          <a:schemeClr val="bg2"/>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b="0" dirty="0">
                          <a:solidFill>
                            <a:schemeClr val="bg2"/>
                          </a:solidFill>
                          <a:latin typeface="Lato"/>
                          <a:ea typeface="Lato"/>
                          <a:cs typeface="Lato"/>
                          <a:sym typeface="Lato"/>
                        </a:rPr>
                        <a:t>2.81</a:t>
                      </a:r>
                      <a:endParaRPr sz="1300" b="0" dirty="0">
                        <a:solidFill>
                          <a:schemeClr val="bg2"/>
                        </a:solidFill>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bl>
          </a:graphicData>
        </a:graphic>
      </p:graphicFrame>
      <p:graphicFrame>
        <p:nvGraphicFramePr>
          <p:cNvPr id="178" name="Google Shape;178;p23"/>
          <p:cNvGraphicFramePr/>
          <p:nvPr>
            <p:extLst>
              <p:ext uri="{D42A27DB-BD31-4B8C-83A1-F6EECF244321}">
                <p14:modId xmlns:p14="http://schemas.microsoft.com/office/powerpoint/2010/main" val="21493834"/>
              </p:ext>
            </p:extLst>
          </p:nvPr>
        </p:nvGraphicFramePr>
        <p:xfrm>
          <a:off x="2056795" y="3882095"/>
          <a:ext cx="5965475" cy="1188600"/>
        </p:xfrm>
        <a:graphic>
          <a:graphicData uri="http://schemas.openxmlformats.org/drawingml/2006/table">
            <a:tbl>
              <a:tblPr>
                <a:noFill/>
                <a:tableStyleId>{CD254220-CB1E-42EA-9210-B7CBEC101B41}</a:tableStyleId>
              </a:tblPr>
              <a:tblGrid>
                <a:gridCol w="1274525">
                  <a:extLst>
                    <a:ext uri="{9D8B030D-6E8A-4147-A177-3AD203B41FA5}">
                      <a16:colId xmlns:a16="http://schemas.microsoft.com/office/drawing/2014/main" val="20000"/>
                    </a:ext>
                  </a:extLst>
                </a:gridCol>
                <a:gridCol w="1708200">
                  <a:extLst>
                    <a:ext uri="{9D8B030D-6E8A-4147-A177-3AD203B41FA5}">
                      <a16:colId xmlns:a16="http://schemas.microsoft.com/office/drawing/2014/main" val="20001"/>
                    </a:ext>
                  </a:extLst>
                </a:gridCol>
                <a:gridCol w="1384875">
                  <a:extLst>
                    <a:ext uri="{9D8B030D-6E8A-4147-A177-3AD203B41FA5}">
                      <a16:colId xmlns:a16="http://schemas.microsoft.com/office/drawing/2014/main" val="20002"/>
                    </a:ext>
                  </a:extLst>
                </a:gridCol>
                <a:gridCol w="1597875">
                  <a:extLst>
                    <a:ext uri="{9D8B030D-6E8A-4147-A177-3AD203B41FA5}">
                      <a16:colId xmlns:a16="http://schemas.microsoft.com/office/drawing/2014/main" val="20003"/>
                    </a:ext>
                  </a:extLst>
                </a:gridCol>
              </a:tblGrid>
              <a:tr h="396200">
                <a:tc>
                  <a:txBody>
                    <a:bodyPr/>
                    <a:lstStyle/>
                    <a:p>
                      <a:pPr marL="0" lvl="0" indent="0" algn="ctr" rtl="0">
                        <a:spcBef>
                          <a:spcPts val="0"/>
                        </a:spcBef>
                        <a:spcAft>
                          <a:spcPts val="0"/>
                        </a:spcAft>
                        <a:buNone/>
                      </a:pPr>
                      <a:r>
                        <a:rPr lang="en-US" altLang="zh-CN" sz="1300" dirty="0">
                          <a:latin typeface="Lato"/>
                          <a:ea typeface="Lato"/>
                          <a:cs typeface="Lato"/>
                          <a:sym typeface="Lato"/>
                        </a:rPr>
                        <a:t>Overall</a:t>
                      </a:r>
                      <a:endParaRPr sz="1300" dirty="0">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300" dirty="0">
                          <a:latin typeface="Lato"/>
                          <a:ea typeface="Lato"/>
                          <a:cs typeface="Lato"/>
                          <a:sym typeface="Lato"/>
                        </a:rPr>
                        <a:t>Advanced Model</a:t>
                      </a:r>
                      <a:endParaRPr sz="1300" dirty="0">
                        <a:latin typeface="Lato"/>
                        <a:ea typeface="Lato"/>
                        <a:cs typeface="Lato"/>
                        <a:sym typeface="Lato"/>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300" dirty="0">
                          <a:latin typeface="Lato"/>
                          <a:ea typeface="Lato"/>
                          <a:cs typeface="Lato"/>
                          <a:sym typeface="Lato"/>
                        </a:rPr>
                        <a:t>\</a:t>
                      </a:r>
                      <a:endParaRPr sz="1300" dirty="0">
                        <a:latin typeface="Lato"/>
                        <a:ea typeface="Lato"/>
                        <a:cs typeface="Lato"/>
                        <a:sym typeface="Lato"/>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300" b="1" dirty="0">
                          <a:solidFill>
                            <a:schemeClr val="dk1"/>
                          </a:solidFill>
                          <a:latin typeface="Lato"/>
                          <a:ea typeface="Lato"/>
                          <a:cs typeface="Lato"/>
                          <a:sym typeface="Lato"/>
                        </a:rPr>
                        <a:t>3.49</a:t>
                      </a:r>
                      <a:endParaRPr sz="1300" b="1" dirty="0">
                        <a:solidFill>
                          <a:schemeClr val="dk1"/>
                        </a:solidFill>
                        <a:latin typeface="Lato"/>
                        <a:ea typeface="Lato"/>
                        <a:cs typeface="Lato"/>
                        <a:sym typeface="Lato"/>
                      </a:endParaRPr>
                    </a:p>
                  </a:txBody>
                  <a:tcPr marL="91425" marR="91425" marT="91425" marB="9142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2932740674"/>
                  </a:ext>
                </a:extLst>
              </a:tr>
              <a:tr h="396200">
                <a:tc>
                  <a:txBody>
                    <a:bodyPr/>
                    <a:lstStyle/>
                    <a:p>
                      <a:pPr marL="0" lvl="0" indent="0" algn="ctr" rtl="0">
                        <a:spcBef>
                          <a:spcPts val="0"/>
                        </a:spcBef>
                        <a:spcAft>
                          <a:spcPts val="0"/>
                        </a:spcAft>
                        <a:buNone/>
                      </a:pPr>
                      <a:r>
                        <a:rPr lang="en" sz="1300" dirty="0">
                          <a:latin typeface="Lato"/>
                          <a:ea typeface="Lato"/>
                          <a:cs typeface="Lato"/>
                          <a:sym typeface="Lato"/>
                        </a:rPr>
                        <a:t>Whole</a:t>
                      </a:r>
                      <a:endParaRPr sz="1300" dirty="0">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dirty="0">
                          <a:latin typeface="Lato"/>
                          <a:ea typeface="Lato"/>
                          <a:cs typeface="Lato"/>
                          <a:sym typeface="Lato"/>
                        </a:rPr>
                        <a:t>Advanced Model</a:t>
                      </a:r>
                      <a:endParaRPr sz="1300" dirty="0">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a:latin typeface="Lato"/>
                          <a:ea typeface="Lato"/>
                          <a:cs typeface="Lato"/>
                          <a:sym typeface="Lato"/>
                        </a:rPr>
                        <a:t>0.7262</a:t>
                      </a:r>
                      <a:endParaRPr sz="1300">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dirty="0">
                          <a:latin typeface="Lato"/>
                          <a:ea typeface="Lato"/>
                          <a:cs typeface="Lato"/>
                          <a:sym typeface="Lato"/>
                        </a:rPr>
                        <a:t>3.80</a:t>
                      </a:r>
                      <a:endParaRPr sz="1300" dirty="0">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sz="1300" dirty="0">
                          <a:latin typeface="Lato"/>
                          <a:ea typeface="Lato"/>
                          <a:cs typeface="Lato"/>
                          <a:sym typeface="Lato"/>
                        </a:rPr>
                        <a:t>Factor</a:t>
                      </a:r>
                      <a:endParaRPr sz="1300" dirty="0">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a:latin typeface="Lato"/>
                          <a:ea typeface="Lato"/>
                          <a:cs typeface="Lato"/>
                          <a:sym typeface="Lato"/>
                        </a:rPr>
                        <a:t>Advanced Model</a:t>
                      </a:r>
                      <a:endParaRPr sz="1300">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a:latin typeface="Lato"/>
                          <a:ea typeface="Lato"/>
                          <a:cs typeface="Lato"/>
                          <a:sym typeface="Lato"/>
                        </a:rPr>
                        <a:t>0.7254</a:t>
                      </a:r>
                      <a:endParaRPr sz="1300">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dirty="0">
                          <a:latin typeface="Lato"/>
                          <a:ea typeface="Lato"/>
                          <a:cs typeface="Lato"/>
                          <a:sym typeface="Lato"/>
                        </a:rPr>
                        <a:t>3.81</a:t>
                      </a:r>
                      <a:endParaRPr sz="1300" dirty="0">
                        <a:latin typeface="Lato"/>
                        <a:ea typeface="Lato"/>
                        <a:cs typeface="Lato"/>
                        <a:sym typeface="La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txBox="1">
            <a:spLocks noGrp="1"/>
          </p:cNvSpPr>
          <p:nvPr>
            <p:ph type="title"/>
          </p:nvPr>
        </p:nvSpPr>
        <p:spPr>
          <a:xfrm>
            <a:off x="727650" y="582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Final Model</a:t>
            </a:r>
            <a:endParaRPr/>
          </a:p>
        </p:txBody>
      </p:sp>
      <p:graphicFrame>
        <p:nvGraphicFramePr>
          <p:cNvPr id="184" name="Google Shape;184;p24"/>
          <p:cNvGraphicFramePr/>
          <p:nvPr/>
        </p:nvGraphicFramePr>
        <p:xfrm>
          <a:off x="879500" y="1372525"/>
          <a:ext cx="7607175" cy="3520230"/>
        </p:xfrm>
        <a:graphic>
          <a:graphicData uri="http://schemas.openxmlformats.org/drawingml/2006/table">
            <a:tbl>
              <a:tblPr>
                <a:noFill/>
                <a:tableStyleId>{CD254220-CB1E-42EA-9210-B7CBEC101B41}</a:tableStyleId>
              </a:tblPr>
              <a:tblGrid>
                <a:gridCol w="1636550">
                  <a:extLst>
                    <a:ext uri="{9D8B030D-6E8A-4147-A177-3AD203B41FA5}">
                      <a16:colId xmlns:a16="http://schemas.microsoft.com/office/drawing/2014/main" val="20000"/>
                    </a:ext>
                  </a:extLst>
                </a:gridCol>
                <a:gridCol w="1623525">
                  <a:extLst>
                    <a:ext uri="{9D8B030D-6E8A-4147-A177-3AD203B41FA5}">
                      <a16:colId xmlns:a16="http://schemas.microsoft.com/office/drawing/2014/main" val="20001"/>
                    </a:ext>
                  </a:extLst>
                </a:gridCol>
                <a:gridCol w="43471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sz="1800" b="1">
                          <a:solidFill>
                            <a:schemeClr val="lt1"/>
                          </a:solidFill>
                          <a:latin typeface="Lato"/>
                          <a:ea typeface="Lato"/>
                          <a:cs typeface="Lato"/>
                          <a:sym typeface="Lato"/>
                        </a:rPr>
                        <a:t>Model</a:t>
                      </a:r>
                      <a:endParaRPr sz="1800" b="1">
                        <a:solidFill>
                          <a:schemeClr val="lt1"/>
                        </a:solidFill>
                        <a:latin typeface="Lato"/>
                        <a:ea typeface="Lato"/>
                        <a:cs typeface="Lato"/>
                        <a:sym typeface="Lato"/>
                      </a:endParaRPr>
                    </a:p>
                  </a:txBody>
                  <a:tcPr marL="91425" marR="91425" marT="91425" marB="91425" anchor="ctr">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800" b="1">
                          <a:solidFill>
                            <a:schemeClr val="lt1"/>
                          </a:solidFill>
                          <a:latin typeface="Lato"/>
                          <a:ea typeface="Lato"/>
                          <a:cs typeface="Lato"/>
                          <a:sym typeface="Lato"/>
                        </a:rPr>
                        <a:t>Age</a:t>
                      </a:r>
                      <a:endParaRPr sz="1800" b="1">
                        <a:solidFill>
                          <a:schemeClr val="lt1"/>
                        </a:solidFill>
                        <a:latin typeface="Lato"/>
                        <a:ea typeface="Lato"/>
                        <a:cs typeface="Lato"/>
                        <a:sym typeface="Lato"/>
                      </a:endParaRPr>
                    </a:p>
                  </a:txBody>
                  <a:tcPr marL="91425" marR="91425" marT="91425" marB="91425">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800" b="1">
                          <a:solidFill>
                            <a:schemeClr val="lt1"/>
                          </a:solidFill>
                          <a:latin typeface="Lato"/>
                          <a:ea typeface="Lato"/>
                          <a:cs typeface="Lato"/>
                          <a:sym typeface="Lato"/>
                        </a:rPr>
                        <a:t>Detailed Model</a:t>
                      </a:r>
                      <a:endParaRPr sz="1800" b="1">
                        <a:solidFill>
                          <a:schemeClr val="lt1"/>
                        </a:solidFill>
                        <a:latin typeface="Lato"/>
                        <a:ea typeface="Lato"/>
                        <a:cs typeface="Lato"/>
                        <a:sym typeface="Lato"/>
                      </a:endParaRPr>
                    </a:p>
                  </a:txBody>
                  <a:tcPr marL="91425" marR="91425" marT="91425" marB="91425">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81000">
                <a:tc rowSpan="3">
                  <a:txBody>
                    <a:bodyPr/>
                    <a:lstStyle/>
                    <a:p>
                      <a:pPr marL="0" lvl="0" indent="0" algn="ctr" rtl="0">
                        <a:spcBef>
                          <a:spcPts val="0"/>
                        </a:spcBef>
                        <a:spcAft>
                          <a:spcPts val="0"/>
                        </a:spcAft>
                        <a:buNone/>
                      </a:pPr>
                      <a:r>
                        <a:rPr lang="en" sz="1800" b="1" i="1">
                          <a:solidFill>
                            <a:schemeClr val="dk1"/>
                          </a:solidFill>
                        </a:rPr>
                        <a:t>Daily Model</a:t>
                      </a:r>
                      <a:endParaRPr sz="1800" b="1" i="1">
                        <a:solidFill>
                          <a:schemeClr val="dk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500">
                          <a:solidFill>
                            <a:schemeClr val="accent1"/>
                          </a:solidFill>
                          <a:latin typeface="Lato"/>
                          <a:ea typeface="Lato"/>
                          <a:cs typeface="Lato"/>
                          <a:sym typeface="Lato"/>
                        </a:rPr>
                        <a:t>22≤Age&lt;45</a:t>
                      </a:r>
                      <a:endParaRPr sz="1500">
                        <a:solidFill>
                          <a:schemeClr val="accent1"/>
                        </a:solidFill>
                        <a:latin typeface="Lato"/>
                        <a:ea typeface="Lato"/>
                        <a:cs typeface="Lato"/>
                        <a:sym typeface="Lat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i="1">
                          <a:solidFill>
                            <a:schemeClr val="dk1"/>
                          </a:solidFill>
                          <a:latin typeface="Lato"/>
                          <a:ea typeface="Lato"/>
                          <a:cs typeface="Lato"/>
                          <a:sym typeface="Lato"/>
                        </a:rPr>
                        <a:t>−0.14</a:t>
                      </a:r>
                      <a:r>
                        <a:rPr lang="en" i="1">
                          <a:latin typeface="Lato"/>
                          <a:ea typeface="Lato"/>
                          <a:cs typeface="Lato"/>
                          <a:sym typeface="Lato"/>
                        </a:rPr>
                        <a:t>Weight</a:t>
                      </a:r>
                      <a:r>
                        <a:rPr lang="en" i="1">
                          <a:solidFill>
                            <a:schemeClr val="dk1"/>
                          </a:solidFill>
                          <a:latin typeface="Lato"/>
                          <a:ea typeface="Lato"/>
                          <a:cs typeface="Lato"/>
                          <a:sym typeface="Lato"/>
                        </a:rPr>
                        <a:t>−0.19</a:t>
                      </a:r>
                      <a:r>
                        <a:rPr lang="en" i="1">
                          <a:latin typeface="Lato"/>
                          <a:ea typeface="Lato"/>
                          <a:cs typeface="Lato"/>
                          <a:sym typeface="Lato"/>
                        </a:rPr>
                        <a:t>Height</a:t>
                      </a:r>
                      <a:r>
                        <a:rPr lang="en" i="1">
                          <a:solidFill>
                            <a:schemeClr val="accent3"/>
                          </a:solidFill>
                          <a:latin typeface="Lato"/>
                          <a:ea typeface="Lato"/>
                          <a:cs typeface="Lato"/>
                          <a:sym typeface="Lato"/>
                        </a:rPr>
                        <a:t>+0.92</a:t>
                      </a:r>
                      <a:r>
                        <a:rPr lang="en" i="1">
                          <a:latin typeface="Lato"/>
                          <a:ea typeface="Lato"/>
                          <a:cs typeface="Lato"/>
                          <a:sym typeface="Lato"/>
                        </a:rPr>
                        <a:t>Abdomen−28.12</a:t>
                      </a:r>
                      <a:endParaRPr i="1">
                        <a:latin typeface="Lato"/>
                        <a:ea typeface="Lato"/>
                        <a:cs typeface="Lato"/>
                        <a:sym typeface="Lat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81000">
                <a:tc vMerge="1">
                  <a:txBody>
                    <a:bodyPr/>
                    <a:lstStyle/>
                    <a:p>
                      <a:endParaRPr lang="zh-CN"/>
                    </a:p>
                  </a:txBody>
                  <a:tcPr/>
                </a:tc>
                <a:tc>
                  <a:txBody>
                    <a:bodyPr/>
                    <a:lstStyle/>
                    <a:p>
                      <a:pPr marL="0" lvl="0" indent="0" algn="ctr" rtl="0">
                        <a:spcBef>
                          <a:spcPts val="0"/>
                        </a:spcBef>
                        <a:spcAft>
                          <a:spcPts val="0"/>
                        </a:spcAft>
                        <a:buNone/>
                      </a:pPr>
                      <a:r>
                        <a:rPr lang="en" sz="1500">
                          <a:solidFill>
                            <a:schemeClr val="accent1"/>
                          </a:solidFill>
                          <a:latin typeface="Lato"/>
                          <a:ea typeface="Lato"/>
                          <a:cs typeface="Lato"/>
                          <a:sym typeface="Lato"/>
                        </a:rPr>
                        <a:t>45≤Age&lt;60</a:t>
                      </a:r>
                      <a:endParaRPr sz="1500">
                        <a:solidFill>
                          <a:schemeClr val="accent1"/>
                        </a:solidFill>
                        <a:latin typeface="Lato"/>
                        <a:ea typeface="Lato"/>
                        <a:cs typeface="Lato"/>
                        <a:sym typeface="Lat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i="1">
                          <a:solidFill>
                            <a:schemeClr val="dk1"/>
                          </a:solidFill>
                          <a:latin typeface="Lato"/>
                          <a:ea typeface="Lato"/>
                          <a:cs typeface="Lato"/>
                          <a:sym typeface="Lato"/>
                        </a:rPr>
                        <a:t>-0.06</a:t>
                      </a:r>
                      <a:r>
                        <a:rPr lang="en" i="1">
                          <a:latin typeface="Lato"/>
                          <a:ea typeface="Lato"/>
                          <a:cs typeface="Lato"/>
                          <a:sym typeface="Lato"/>
                        </a:rPr>
                        <a:t>Weight</a:t>
                      </a:r>
                      <a:r>
                        <a:rPr lang="en" i="1">
                          <a:solidFill>
                            <a:schemeClr val="dk1"/>
                          </a:solidFill>
                          <a:latin typeface="Lato"/>
                          <a:ea typeface="Lato"/>
                          <a:cs typeface="Lato"/>
                          <a:sym typeface="Lato"/>
                        </a:rPr>
                        <a:t>-0.14</a:t>
                      </a:r>
                      <a:r>
                        <a:rPr lang="en" i="1">
                          <a:latin typeface="Lato"/>
                          <a:ea typeface="Lato"/>
                          <a:cs typeface="Lato"/>
                          <a:sym typeface="Lato"/>
                        </a:rPr>
                        <a:t>Height</a:t>
                      </a:r>
                      <a:r>
                        <a:rPr lang="en" i="1">
                          <a:solidFill>
                            <a:schemeClr val="accent3"/>
                          </a:solidFill>
                          <a:latin typeface="Lato"/>
                          <a:ea typeface="Lato"/>
                          <a:cs typeface="Lato"/>
                          <a:sym typeface="Lato"/>
                        </a:rPr>
                        <a:t>+0.82</a:t>
                      </a:r>
                      <a:r>
                        <a:rPr lang="en" i="1">
                          <a:latin typeface="Lato"/>
                          <a:ea typeface="Lato"/>
                          <a:cs typeface="Lato"/>
                          <a:sym typeface="Lato"/>
                        </a:rPr>
                        <a:t>Abdomen-36.21</a:t>
                      </a:r>
                      <a:endParaRPr i="1">
                        <a:latin typeface="Lato"/>
                        <a:ea typeface="Lato"/>
                        <a:cs typeface="Lato"/>
                        <a:sym typeface="Lat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81000">
                <a:tc vMerge="1">
                  <a:txBody>
                    <a:bodyPr/>
                    <a:lstStyle/>
                    <a:p>
                      <a:endParaRPr lang="zh-CN"/>
                    </a:p>
                  </a:txBody>
                  <a:tcPr/>
                </a:tc>
                <a:tc>
                  <a:txBody>
                    <a:bodyPr/>
                    <a:lstStyle/>
                    <a:p>
                      <a:pPr marL="0" lvl="0" indent="0" algn="ctr" rtl="0">
                        <a:spcBef>
                          <a:spcPts val="0"/>
                        </a:spcBef>
                        <a:spcAft>
                          <a:spcPts val="0"/>
                        </a:spcAft>
                        <a:buNone/>
                      </a:pPr>
                      <a:r>
                        <a:rPr lang="en" sz="1500">
                          <a:solidFill>
                            <a:schemeClr val="accent1"/>
                          </a:solidFill>
                          <a:latin typeface="Lato"/>
                          <a:ea typeface="Lato"/>
                          <a:cs typeface="Lato"/>
                          <a:sym typeface="Lato"/>
                        </a:rPr>
                        <a:t>60≤Age≤81</a:t>
                      </a:r>
                      <a:endParaRPr sz="1500">
                        <a:solidFill>
                          <a:schemeClr val="accent1"/>
                        </a:solidFill>
                        <a:latin typeface="Lato"/>
                        <a:ea typeface="Lato"/>
                        <a:cs typeface="Lato"/>
                        <a:sym typeface="Lat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i="1">
                          <a:solidFill>
                            <a:schemeClr val="dk1"/>
                          </a:solidFill>
                          <a:latin typeface="Lato"/>
                          <a:ea typeface="Lato"/>
                          <a:cs typeface="Lato"/>
                          <a:sym typeface="Lato"/>
                        </a:rPr>
                        <a:t>-0.02</a:t>
                      </a:r>
                      <a:r>
                        <a:rPr lang="en" i="1">
                          <a:latin typeface="Lato"/>
                          <a:ea typeface="Lato"/>
                          <a:cs typeface="Lato"/>
                          <a:sym typeface="Lato"/>
                        </a:rPr>
                        <a:t>Weight</a:t>
                      </a:r>
                      <a:r>
                        <a:rPr lang="en" i="1">
                          <a:solidFill>
                            <a:schemeClr val="dk1"/>
                          </a:solidFill>
                          <a:latin typeface="Lato"/>
                          <a:ea typeface="Lato"/>
                          <a:cs typeface="Lato"/>
                          <a:sym typeface="Lato"/>
                        </a:rPr>
                        <a:t>-0.17</a:t>
                      </a:r>
                      <a:r>
                        <a:rPr lang="en" i="1">
                          <a:latin typeface="Lato"/>
                          <a:ea typeface="Lato"/>
                          <a:cs typeface="Lato"/>
                          <a:sym typeface="Lato"/>
                        </a:rPr>
                        <a:t>Height</a:t>
                      </a:r>
                      <a:r>
                        <a:rPr lang="en" i="1">
                          <a:solidFill>
                            <a:schemeClr val="accent3"/>
                          </a:solidFill>
                          <a:latin typeface="Lato"/>
                          <a:ea typeface="Lato"/>
                          <a:cs typeface="Lato"/>
                          <a:sym typeface="Lato"/>
                        </a:rPr>
                        <a:t>+0.56</a:t>
                      </a:r>
                      <a:r>
                        <a:rPr lang="en" i="1">
                          <a:latin typeface="Lato"/>
                          <a:ea typeface="Lato"/>
                          <a:cs typeface="Lato"/>
                          <a:sym typeface="Lato"/>
                        </a:rPr>
                        <a:t>Abdomen-16.93</a:t>
                      </a:r>
                      <a:endParaRPr i="1">
                        <a:latin typeface="Lato"/>
                        <a:ea typeface="Lato"/>
                        <a:cs typeface="Lato"/>
                        <a:sym typeface="Lat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81000">
                <a:tc rowSpan="3">
                  <a:txBody>
                    <a:bodyPr/>
                    <a:lstStyle/>
                    <a:p>
                      <a:pPr marL="0" lvl="0" indent="0" algn="ctr" rtl="0">
                        <a:spcBef>
                          <a:spcPts val="0"/>
                        </a:spcBef>
                        <a:spcAft>
                          <a:spcPts val="0"/>
                        </a:spcAft>
                        <a:buNone/>
                      </a:pPr>
                      <a:r>
                        <a:rPr lang="en" sz="1800" b="1" i="1">
                          <a:solidFill>
                            <a:schemeClr val="accent3"/>
                          </a:solidFill>
                        </a:rPr>
                        <a:t>Advanced Model</a:t>
                      </a:r>
                      <a:endParaRPr sz="1800" b="1" i="1">
                        <a:solidFill>
                          <a:schemeClr val="accent3"/>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500">
                          <a:solidFill>
                            <a:schemeClr val="accent1"/>
                          </a:solidFill>
                          <a:latin typeface="Lato"/>
                          <a:ea typeface="Lato"/>
                          <a:cs typeface="Lato"/>
                          <a:sym typeface="Lato"/>
                        </a:rPr>
                        <a:t>22≤Age&lt;45</a:t>
                      </a:r>
                      <a:endParaRPr sz="1500">
                        <a:solidFill>
                          <a:schemeClr val="accent1"/>
                        </a:solidFill>
                        <a:latin typeface="Lato"/>
                        <a:ea typeface="Lato"/>
                        <a:cs typeface="Lato"/>
                        <a:sym typeface="Lat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i="1">
                          <a:solidFill>
                            <a:schemeClr val="dk1"/>
                          </a:solidFill>
                          <a:latin typeface="Lato"/>
                          <a:ea typeface="Lato"/>
                          <a:cs typeface="Lato"/>
                          <a:sym typeface="Lato"/>
                        </a:rPr>
                        <a:t>-0.39</a:t>
                      </a:r>
                      <a:r>
                        <a:rPr lang="en" i="1">
                          <a:latin typeface="Lato"/>
                          <a:ea typeface="Lato"/>
                          <a:cs typeface="Lato"/>
                          <a:sym typeface="Lato"/>
                        </a:rPr>
                        <a:t>Height</a:t>
                      </a:r>
                      <a:r>
                        <a:rPr lang="en" i="1">
                          <a:solidFill>
                            <a:schemeClr val="dk1"/>
                          </a:solidFill>
                          <a:latin typeface="Lato"/>
                          <a:ea typeface="Lato"/>
                          <a:cs typeface="Lato"/>
                          <a:sym typeface="Lato"/>
                        </a:rPr>
                        <a:t>-0.55</a:t>
                      </a:r>
                      <a:r>
                        <a:rPr lang="en" i="1">
                          <a:latin typeface="Lato"/>
                          <a:ea typeface="Lato"/>
                          <a:cs typeface="Lato"/>
                          <a:sym typeface="Lato"/>
                        </a:rPr>
                        <a:t>Neck</a:t>
                      </a:r>
                      <a:r>
                        <a:rPr lang="en" i="1">
                          <a:solidFill>
                            <a:schemeClr val="accent3"/>
                          </a:solidFill>
                          <a:latin typeface="Lato"/>
                          <a:ea typeface="Lato"/>
                          <a:cs typeface="Lato"/>
                          <a:sym typeface="Lato"/>
                        </a:rPr>
                        <a:t>+0.74</a:t>
                      </a:r>
                      <a:r>
                        <a:rPr lang="en" i="1">
                          <a:latin typeface="Lato"/>
                          <a:ea typeface="Lato"/>
                          <a:cs typeface="Lato"/>
                          <a:sym typeface="Lato"/>
                        </a:rPr>
                        <a:t>ABdomen</a:t>
                      </a:r>
                      <a:r>
                        <a:rPr lang="en" i="1">
                          <a:solidFill>
                            <a:schemeClr val="accent3"/>
                          </a:solidFill>
                          <a:latin typeface="Lato"/>
                          <a:ea typeface="Lato"/>
                          <a:cs typeface="Lato"/>
                          <a:sym typeface="Lato"/>
                        </a:rPr>
                        <a:t>+0.30</a:t>
                      </a:r>
                      <a:r>
                        <a:rPr lang="en" i="1">
                          <a:latin typeface="Lato"/>
                          <a:ea typeface="Lato"/>
                          <a:cs typeface="Lato"/>
                          <a:sym typeface="Lato"/>
                        </a:rPr>
                        <a:t>Biceps</a:t>
                      </a:r>
                      <a:endParaRPr i="1">
                        <a:latin typeface="Lato"/>
                        <a:ea typeface="Lato"/>
                        <a:cs typeface="Lato"/>
                        <a:sym typeface="Lato"/>
                      </a:endParaRPr>
                    </a:p>
                    <a:p>
                      <a:pPr marL="0" lvl="0" indent="0" algn="l" rtl="0">
                        <a:spcBef>
                          <a:spcPts val="0"/>
                        </a:spcBef>
                        <a:spcAft>
                          <a:spcPts val="0"/>
                        </a:spcAft>
                        <a:buNone/>
                      </a:pPr>
                      <a:r>
                        <a:rPr lang="en" i="1">
                          <a:solidFill>
                            <a:schemeClr val="dk1"/>
                          </a:solidFill>
                          <a:latin typeface="Lato"/>
                          <a:ea typeface="Lato"/>
                          <a:cs typeface="Lato"/>
                          <a:sym typeface="Lato"/>
                        </a:rPr>
                        <a:t>-2.20</a:t>
                      </a:r>
                      <a:r>
                        <a:rPr lang="en" i="1">
                          <a:latin typeface="Lato"/>
                          <a:ea typeface="Lato"/>
                          <a:cs typeface="Lato"/>
                          <a:sym typeface="Lato"/>
                        </a:rPr>
                        <a:t>Wrist+29.07</a:t>
                      </a:r>
                      <a:endParaRPr i="1">
                        <a:latin typeface="Lato"/>
                        <a:ea typeface="Lato"/>
                        <a:cs typeface="Lato"/>
                        <a:sym typeface="Lat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81000">
                <a:tc vMerge="1">
                  <a:txBody>
                    <a:bodyPr/>
                    <a:lstStyle/>
                    <a:p>
                      <a:endParaRPr lang="zh-CN"/>
                    </a:p>
                  </a:txBody>
                  <a:tcPr/>
                </a:tc>
                <a:tc>
                  <a:txBody>
                    <a:bodyPr/>
                    <a:lstStyle/>
                    <a:p>
                      <a:pPr marL="0" lvl="0" indent="0" algn="ctr" rtl="0">
                        <a:spcBef>
                          <a:spcPts val="0"/>
                        </a:spcBef>
                        <a:spcAft>
                          <a:spcPts val="0"/>
                        </a:spcAft>
                        <a:buNone/>
                      </a:pPr>
                      <a:r>
                        <a:rPr lang="en" sz="1500">
                          <a:solidFill>
                            <a:schemeClr val="accent1"/>
                          </a:solidFill>
                          <a:latin typeface="Lato"/>
                          <a:ea typeface="Lato"/>
                          <a:cs typeface="Lato"/>
                          <a:sym typeface="Lato"/>
                        </a:rPr>
                        <a:t>45≤Age&lt;60</a:t>
                      </a:r>
                      <a:endParaRPr sz="1500">
                        <a:solidFill>
                          <a:schemeClr val="accent1"/>
                        </a:solidFill>
                        <a:latin typeface="Lato"/>
                        <a:ea typeface="Lato"/>
                        <a:cs typeface="Lato"/>
                        <a:sym typeface="Lat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i="1">
                          <a:solidFill>
                            <a:schemeClr val="accent3"/>
                          </a:solidFill>
                          <a:latin typeface="Lato"/>
                          <a:ea typeface="Lato"/>
                          <a:cs typeface="Lato"/>
                          <a:sym typeface="Lato"/>
                        </a:rPr>
                        <a:t>0.68</a:t>
                      </a:r>
                      <a:r>
                        <a:rPr lang="en" i="1">
                          <a:latin typeface="Lato"/>
                          <a:ea typeface="Lato"/>
                          <a:cs typeface="Lato"/>
                          <a:sym typeface="Lato"/>
                        </a:rPr>
                        <a:t>Abdomen</a:t>
                      </a:r>
                      <a:r>
                        <a:rPr lang="en" i="1">
                          <a:solidFill>
                            <a:schemeClr val="accent3"/>
                          </a:solidFill>
                          <a:latin typeface="Lato"/>
                          <a:ea typeface="Lato"/>
                          <a:cs typeface="Lato"/>
                          <a:sym typeface="Lato"/>
                        </a:rPr>
                        <a:t>+0.29</a:t>
                      </a:r>
                      <a:r>
                        <a:rPr lang="en" i="1">
                          <a:latin typeface="Lato"/>
                          <a:ea typeface="Lato"/>
                          <a:cs typeface="Lato"/>
                          <a:sym typeface="Lato"/>
                        </a:rPr>
                        <a:t>Thigh-</a:t>
                      </a:r>
                      <a:r>
                        <a:rPr lang="en" i="1">
                          <a:solidFill>
                            <a:schemeClr val="dk1"/>
                          </a:solidFill>
                          <a:latin typeface="Lato"/>
                          <a:ea typeface="Lato"/>
                          <a:cs typeface="Lato"/>
                          <a:sym typeface="Lato"/>
                        </a:rPr>
                        <a:t>1.32</a:t>
                      </a:r>
                      <a:r>
                        <a:rPr lang="en" i="1">
                          <a:latin typeface="Lato"/>
                          <a:ea typeface="Lato"/>
                          <a:cs typeface="Lato"/>
                          <a:sym typeface="Lato"/>
                        </a:rPr>
                        <a:t>Ankle</a:t>
                      </a:r>
                      <a:r>
                        <a:rPr lang="en" i="1">
                          <a:solidFill>
                            <a:schemeClr val="accent3"/>
                          </a:solidFill>
                          <a:latin typeface="Lato"/>
                          <a:ea typeface="Lato"/>
                          <a:cs typeface="Lato"/>
                          <a:sym typeface="Lato"/>
                        </a:rPr>
                        <a:t>+0.59</a:t>
                      </a:r>
                      <a:r>
                        <a:rPr lang="en" i="1">
                          <a:latin typeface="Lato"/>
                          <a:ea typeface="Lato"/>
                          <a:cs typeface="Lato"/>
                          <a:sym typeface="Lato"/>
                        </a:rPr>
                        <a:t>Forearm</a:t>
                      </a:r>
                      <a:endParaRPr i="1">
                        <a:latin typeface="Lato"/>
                        <a:ea typeface="Lato"/>
                        <a:cs typeface="Lato"/>
                        <a:sym typeface="Lato"/>
                      </a:endParaRPr>
                    </a:p>
                    <a:p>
                      <a:pPr marL="0" lvl="0" indent="0" algn="l" rtl="0">
                        <a:spcBef>
                          <a:spcPts val="0"/>
                        </a:spcBef>
                        <a:spcAft>
                          <a:spcPts val="0"/>
                        </a:spcAft>
                        <a:buNone/>
                      </a:pPr>
                      <a:r>
                        <a:rPr lang="en" i="1">
                          <a:solidFill>
                            <a:schemeClr val="dk1"/>
                          </a:solidFill>
                          <a:latin typeface="Lato"/>
                          <a:ea typeface="Lato"/>
                          <a:cs typeface="Lato"/>
                          <a:sym typeface="Lato"/>
                        </a:rPr>
                        <a:t>-1.8</a:t>
                      </a:r>
                      <a:r>
                        <a:rPr lang="en" i="1">
                          <a:latin typeface="Lato"/>
                          <a:ea typeface="Lato"/>
                          <a:cs typeface="Lato"/>
                          <a:sym typeface="Lato"/>
                        </a:rPr>
                        <a:t>Wrist-15.27</a:t>
                      </a:r>
                      <a:endParaRPr i="1">
                        <a:latin typeface="Lato"/>
                        <a:ea typeface="Lato"/>
                        <a:cs typeface="Lato"/>
                        <a:sym typeface="Lat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381000">
                <a:tc vMerge="1">
                  <a:txBody>
                    <a:bodyPr/>
                    <a:lstStyle/>
                    <a:p>
                      <a:endParaRPr lang="zh-CN"/>
                    </a:p>
                  </a:txBody>
                  <a:tcPr/>
                </a:tc>
                <a:tc>
                  <a:txBody>
                    <a:bodyPr/>
                    <a:lstStyle/>
                    <a:p>
                      <a:pPr marL="0" lvl="0" indent="0" algn="ctr" rtl="0">
                        <a:spcBef>
                          <a:spcPts val="0"/>
                        </a:spcBef>
                        <a:spcAft>
                          <a:spcPts val="0"/>
                        </a:spcAft>
                        <a:buNone/>
                      </a:pPr>
                      <a:r>
                        <a:rPr lang="en" sz="1500">
                          <a:solidFill>
                            <a:schemeClr val="accent1"/>
                          </a:solidFill>
                          <a:latin typeface="Lato"/>
                          <a:ea typeface="Lato"/>
                          <a:cs typeface="Lato"/>
                          <a:sym typeface="Lato"/>
                        </a:rPr>
                        <a:t>60≤Age≤81</a:t>
                      </a:r>
                      <a:endParaRPr sz="1500">
                        <a:solidFill>
                          <a:schemeClr val="accent1"/>
                        </a:solidFill>
                        <a:latin typeface="Lato"/>
                        <a:ea typeface="Lato"/>
                        <a:cs typeface="Lato"/>
                        <a:sym typeface="Lat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i="1">
                          <a:solidFill>
                            <a:schemeClr val="dk1"/>
                          </a:solidFill>
                          <a:latin typeface="Lato"/>
                          <a:ea typeface="Lato"/>
                          <a:cs typeface="Lato"/>
                          <a:sym typeface="Lato"/>
                        </a:rPr>
                        <a:t>-0.18</a:t>
                      </a:r>
                      <a:r>
                        <a:rPr lang="en" i="1">
                          <a:latin typeface="Lato"/>
                          <a:ea typeface="Lato"/>
                          <a:cs typeface="Lato"/>
                          <a:sym typeface="Lato"/>
                        </a:rPr>
                        <a:t>Weight</a:t>
                      </a:r>
                      <a:r>
                        <a:rPr lang="en" i="1">
                          <a:solidFill>
                            <a:schemeClr val="accent3"/>
                          </a:solidFill>
                          <a:latin typeface="Lato"/>
                          <a:ea typeface="Lato"/>
                          <a:cs typeface="Lato"/>
                          <a:sym typeface="Lato"/>
                        </a:rPr>
                        <a:t>+0.77</a:t>
                      </a:r>
                      <a:r>
                        <a:rPr lang="en" i="1">
                          <a:latin typeface="Lato"/>
                          <a:ea typeface="Lato"/>
                          <a:cs typeface="Lato"/>
                          <a:sym typeface="Lato"/>
                        </a:rPr>
                        <a:t>Neck</a:t>
                      </a:r>
                      <a:r>
                        <a:rPr lang="en" i="1">
                          <a:solidFill>
                            <a:schemeClr val="accent3"/>
                          </a:solidFill>
                          <a:latin typeface="Lato"/>
                          <a:ea typeface="Lato"/>
                          <a:cs typeface="Lato"/>
                          <a:sym typeface="Lato"/>
                        </a:rPr>
                        <a:t>+0.67</a:t>
                      </a:r>
                      <a:r>
                        <a:rPr lang="en" i="1">
                          <a:latin typeface="Lato"/>
                          <a:ea typeface="Lato"/>
                          <a:cs typeface="Lato"/>
                          <a:sym typeface="Lato"/>
                        </a:rPr>
                        <a:t>Abdomen</a:t>
                      </a:r>
                      <a:r>
                        <a:rPr lang="en" i="1">
                          <a:solidFill>
                            <a:schemeClr val="accent3"/>
                          </a:solidFill>
                          <a:latin typeface="Lato"/>
                          <a:ea typeface="Lato"/>
                          <a:cs typeface="Lato"/>
                          <a:sym typeface="Lato"/>
                        </a:rPr>
                        <a:t>+1.81</a:t>
                      </a:r>
                      <a:r>
                        <a:rPr lang="en" i="1">
                          <a:latin typeface="Lato"/>
                          <a:ea typeface="Lato"/>
                          <a:cs typeface="Lato"/>
                          <a:sym typeface="Lato"/>
                        </a:rPr>
                        <a:t>Ankle</a:t>
                      </a:r>
                      <a:endParaRPr i="1">
                        <a:latin typeface="Lato"/>
                        <a:ea typeface="Lato"/>
                        <a:cs typeface="Lato"/>
                        <a:sym typeface="Lato"/>
                      </a:endParaRPr>
                    </a:p>
                    <a:p>
                      <a:pPr marL="0" lvl="0" indent="0" algn="l" rtl="0">
                        <a:spcBef>
                          <a:spcPts val="0"/>
                        </a:spcBef>
                        <a:spcAft>
                          <a:spcPts val="0"/>
                        </a:spcAft>
                        <a:buNone/>
                      </a:pPr>
                      <a:r>
                        <a:rPr lang="en" i="1">
                          <a:solidFill>
                            <a:schemeClr val="accent3"/>
                          </a:solidFill>
                          <a:latin typeface="Lato"/>
                          <a:ea typeface="Lato"/>
                          <a:cs typeface="Lato"/>
                          <a:sym typeface="Lato"/>
                        </a:rPr>
                        <a:t>+0.75</a:t>
                      </a:r>
                      <a:r>
                        <a:rPr lang="en" i="1">
                          <a:latin typeface="Lato"/>
                          <a:ea typeface="Lato"/>
                          <a:cs typeface="Lato"/>
                          <a:sym typeface="Lato"/>
                        </a:rPr>
                        <a:t>Biceps</a:t>
                      </a:r>
                      <a:r>
                        <a:rPr lang="en" i="1">
                          <a:solidFill>
                            <a:schemeClr val="dk1"/>
                          </a:solidFill>
                          <a:latin typeface="Lato"/>
                          <a:ea typeface="Lato"/>
                          <a:cs typeface="Lato"/>
                          <a:sym typeface="Lato"/>
                        </a:rPr>
                        <a:t>-0.80</a:t>
                      </a:r>
                      <a:r>
                        <a:rPr lang="en" i="1">
                          <a:latin typeface="Lato"/>
                          <a:ea typeface="Lato"/>
                          <a:cs typeface="Lato"/>
                          <a:sym typeface="Lato"/>
                        </a:rPr>
                        <a:t>Forearm-82.07</a:t>
                      </a:r>
                      <a:endParaRPr i="1">
                        <a:latin typeface="Lato"/>
                        <a:ea typeface="Lato"/>
                        <a:cs typeface="Lato"/>
                        <a:sym typeface="Lat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a:spLocks noGrp="1"/>
          </p:cNvSpPr>
          <p:nvPr>
            <p:ph type="body" idx="1"/>
          </p:nvPr>
        </p:nvSpPr>
        <p:spPr>
          <a:xfrm>
            <a:off x="263951" y="1638775"/>
            <a:ext cx="4308050" cy="32589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dirty="0"/>
              <a:t>Compared with the </a:t>
            </a:r>
            <a:r>
              <a:rPr lang="en" sz="1500" b="1" i="1" dirty="0">
                <a:solidFill>
                  <a:schemeClr val="dk1"/>
                </a:solidFill>
              </a:rPr>
              <a:t>whole model </a:t>
            </a:r>
            <a:r>
              <a:rPr lang="en" sz="1500" dirty="0"/>
              <a:t> and </a:t>
            </a:r>
            <a:r>
              <a:rPr lang="en" sz="1500" b="1" i="1" dirty="0">
                <a:solidFill>
                  <a:schemeClr val="dk1"/>
                </a:solidFill>
              </a:rPr>
              <a:t>factor model,</a:t>
            </a:r>
            <a:r>
              <a:rPr lang="en" sz="1500" dirty="0"/>
              <a:t>  adjusted R^2 doesn’t improve significantly. However, for the accusation, RMSE improves a lot which means providing more precision.</a:t>
            </a:r>
            <a:endParaRPr sz="1500" dirty="0"/>
          </a:p>
          <a:p>
            <a:pPr marL="457200" lvl="0" indent="-323850" algn="l" rtl="0">
              <a:spcBef>
                <a:spcPts val="0"/>
              </a:spcBef>
              <a:spcAft>
                <a:spcPts val="0"/>
              </a:spcAft>
              <a:buSzPts val="1500"/>
              <a:buChar char="●"/>
            </a:pPr>
            <a:r>
              <a:rPr lang="en" sz="1500" dirty="0"/>
              <a:t>For </a:t>
            </a:r>
            <a:r>
              <a:rPr lang="en" sz="1500" b="1" i="1" dirty="0">
                <a:solidFill>
                  <a:schemeClr val="dk1"/>
                </a:solidFill>
              </a:rPr>
              <a:t>daily model</a:t>
            </a:r>
            <a:r>
              <a:rPr lang="en" sz="1500" dirty="0"/>
              <a:t> and </a:t>
            </a:r>
            <a:r>
              <a:rPr lang="en" sz="1500" b="1" i="1" dirty="0">
                <a:solidFill>
                  <a:schemeClr val="dk1"/>
                </a:solidFill>
              </a:rPr>
              <a:t>advanced model</a:t>
            </a:r>
            <a:r>
              <a:rPr lang="en" sz="1500" dirty="0"/>
              <a:t>, the adjusted R^2 in advanced model in each age group improved on an average of 0.05. More variables do provide more information, but don’t show great influence.</a:t>
            </a:r>
            <a:endParaRPr sz="1500" dirty="0"/>
          </a:p>
        </p:txBody>
      </p:sp>
      <p:sp>
        <p:nvSpPr>
          <p:cNvPr id="190" name="Google Shape;190;p25"/>
          <p:cNvSpPr txBox="1">
            <a:spLocks noGrp="1"/>
          </p:cNvSpPr>
          <p:nvPr>
            <p:ph type="body" idx="2"/>
          </p:nvPr>
        </p:nvSpPr>
        <p:spPr>
          <a:xfrm>
            <a:off x="4387100" y="1791175"/>
            <a:ext cx="4052400" cy="2838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dirty="0"/>
              <a:t>The reason </a:t>
            </a:r>
            <a:r>
              <a:rPr lang="en" sz="1500" i="1" dirty="0">
                <a:solidFill>
                  <a:schemeClr val="dk1"/>
                </a:solidFill>
              </a:rPr>
              <a:t>why we choose “Abdomen”</a:t>
            </a:r>
            <a:r>
              <a:rPr lang="en" sz="1500" dirty="0">
                <a:solidFill>
                  <a:schemeClr val="dk2"/>
                </a:solidFill>
              </a:rPr>
              <a:t> i</a:t>
            </a:r>
            <a:r>
              <a:rPr lang="en" sz="1500" dirty="0"/>
              <a:t>n the “daily” model is that most fat accumulates in the abdomen. When people have the same height and weight, abdomen is the best way to show his/her body fat.</a:t>
            </a:r>
            <a:endParaRPr sz="1500" dirty="0"/>
          </a:p>
          <a:p>
            <a:pPr marL="457200" lvl="0" indent="-323850" algn="l" rtl="0">
              <a:spcBef>
                <a:spcPts val="0"/>
              </a:spcBef>
              <a:spcAft>
                <a:spcPts val="0"/>
              </a:spcAft>
              <a:buSzPts val="1500"/>
              <a:buChar char="●"/>
            </a:pPr>
            <a:r>
              <a:rPr lang="en" sz="1500" dirty="0"/>
              <a:t>In different age groups, there are different important variables to calculate body fat, which match our ideas. </a:t>
            </a:r>
            <a:endParaRPr sz="1500" dirty="0"/>
          </a:p>
        </p:txBody>
      </p:sp>
      <p:sp>
        <p:nvSpPr>
          <p:cNvPr id="191" name="Google Shape;191;p25"/>
          <p:cNvSpPr txBox="1">
            <a:spLocks noGrp="1"/>
          </p:cNvSpPr>
          <p:nvPr>
            <p:ph type="title"/>
          </p:nvPr>
        </p:nvSpPr>
        <p:spPr>
          <a:xfrm>
            <a:off x="727650" y="582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Discuss Result</a:t>
            </a:r>
            <a:endParaRPr/>
          </a:p>
        </p:txBody>
      </p:sp>
      <p:sp>
        <p:nvSpPr>
          <p:cNvPr id="192" name="Google Shape;192;p25"/>
          <p:cNvSpPr txBox="1"/>
          <p:nvPr/>
        </p:nvSpPr>
        <p:spPr>
          <a:xfrm>
            <a:off x="1216025" y="1314175"/>
            <a:ext cx="2349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accent3"/>
                </a:solidFill>
                <a:latin typeface="Lato"/>
                <a:ea typeface="Lato"/>
                <a:cs typeface="Lato"/>
                <a:sym typeface="Lato"/>
              </a:rPr>
              <a:t>Model comparison</a:t>
            </a:r>
            <a:endParaRPr sz="1900" b="1">
              <a:solidFill>
                <a:schemeClr val="accent3"/>
              </a:solidFill>
              <a:latin typeface="Lato"/>
              <a:ea typeface="Lato"/>
              <a:cs typeface="Lato"/>
              <a:sym typeface="Lato"/>
            </a:endParaRPr>
          </a:p>
        </p:txBody>
      </p:sp>
      <p:sp>
        <p:nvSpPr>
          <p:cNvPr id="193" name="Google Shape;193;p25"/>
          <p:cNvSpPr txBox="1"/>
          <p:nvPr/>
        </p:nvSpPr>
        <p:spPr>
          <a:xfrm>
            <a:off x="4948400" y="1390375"/>
            <a:ext cx="29565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accent3"/>
                </a:solidFill>
                <a:latin typeface="Lato"/>
                <a:ea typeface="Lato"/>
                <a:cs typeface="Lato"/>
                <a:sym typeface="Lato"/>
              </a:rPr>
              <a:t>Model interoperation</a:t>
            </a:r>
            <a:endParaRPr sz="1900" b="1">
              <a:solidFill>
                <a:schemeClr val="accent3"/>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p:nvPr/>
        </p:nvSpPr>
        <p:spPr>
          <a:xfrm>
            <a:off x="47675" y="1572875"/>
            <a:ext cx="520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99" name="Google Shape;199;p26"/>
          <p:cNvSpPr txBox="1"/>
          <p:nvPr/>
        </p:nvSpPr>
        <p:spPr>
          <a:xfrm>
            <a:off x="499050" y="1414425"/>
            <a:ext cx="3516900" cy="3783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SzPts val="1600"/>
              <a:buFont typeface="Lato"/>
              <a:buChar char="●"/>
            </a:pPr>
            <a:r>
              <a:rPr lang="en" sz="1600" dirty="0">
                <a:latin typeface="Lato"/>
                <a:ea typeface="Lato"/>
                <a:cs typeface="Lato"/>
                <a:sym typeface="Lato"/>
              </a:rPr>
              <a:t>For every 1 cm increase in </a:t>
            </a:r>
            <a:r>
              <a:rPr lang="en" sz="1600" b="1" i="1" dirty="0">
                <a:solidFill>
                  <a:schemeClr val="dk1"/>
                </a:solidFill>
                <a:latin typeface="Lato"/>
                <a:ea typeface="Lato"/>
                <a:cs typeface="Lato"/>
                <a:sym typeface="Lato"/>
              </a:rPr>
              <a:t>abdomen</a:t>
            </a:r>
            <a:r>
              <a:rPr lang="en" sz="1600" dirty="0">
                <a:latin typeface="Lato"/>
                <a:ea typeface="Lato"/>
                <a:cs typeface="Lato"/>
                <a:sym typeface="Lato"/>
              </a:rPr>
              <a:t> circumference, the change in body fat percentage is most in younger adults (</a:t>
            </a:r>
            <a:r>
              <a:rPr lang="en" sz="1600" b="1" i="1" dirty="0">
                <a:solidFill>
                  <a:schemeClr val="accent3"/>
                </a:solidFill>
                <a:latin typeface="Lato"/>
                <a:ea typeface="Lato"/>
                <a:cs typeface="Lato"/>
                <a:sym typeface="Lato"/>
              </a:rPr>
              <a:t>0.92</a:t>
            </a:r>
            <a:r>
              <a:rPr lang="en" sz="1600" dirty="0">
                <a:latin typeface="Lato"/>
                <a:ea typeface="Lato"/>
                <a:cs typeface="Lato"/>
                <a:sym typeface="Lato"/>
              </a:rPr>
              <a:t>), and is least in old age (</a:t>
            </a:r>
            <a:r>
              <a:rPr lang="en" sz="1600" b="1" i="1" dirty="0">
                <a:solidFill>
                  <a:schemeClr val="accent3"/>
                </a:solidFill>
                <a:latin typeface="Lato"/>
                <a:ea typeface="Lato"/>
                <a:cs typeface="Lato"/>
                <a:sym typeface="Lato"/>
              </a:rPr>
              <a:t>0.56</a:t>
            </a:r>
            <a:r>
              <a:rPr lang="en" sz="1600" dirty="0">
                <a:latin typeface="Lato"/>
                <a:ea typeface="Lato"/>
                <a:cs typeface="Lato"/>
                <a:sym typeface="Lato"/>
              </a:rPr>
              <a:t>).</a:t>
            </a:r>
            <a:endParaRPr sz="1600" dirty="0">
              <a:latin typeface="Lato"/>
              <a:ea typeface="Lato"/>
              <a:cs typeface="Lato"/>
              <a:sym typeface="Lato"/>
            </a:endParaRPr>
          </a:p>
          <a:p>
            <a:pPr marL="457200" lvl="0" indent="-330200" algn="l" rtl="0">
              <a:lnSpc>
                <a:spcPct val="115000"/>
              </a:lnSpc>
              <a:spcBef>
                <a:spcPts val="0"/>
              </a:spcBef>
              <a:spcAft>
                <a:spcPts val="0"/>
              </a:spcAft>
              <a:buSzPts val="1600"/>
              <a:buFont typeface="Lato"/>
              <a:buChar char="●"/>
            </a:pPr>
            <a:r>
              <a:rPr lang="en" sz="1600" dirty="0">
                <a:latin typeface="Lato"/>
                <a:ea typeface="Lato"/>
                <a:cs typeface="Lato"/>
                <a:sym typeface="Lato"/>
              </a:rPr>
              <a:t>In advanced models, abdomen circumference is still an important factor. However, it can be seen that the important factors are changing at different ages, indicating that there are differences in body function.</a:t>
            </a:r>
            <a:endParaRPr sz="1600" dirty="0">
              <a:latin typeface="Lato"/>
              <a:ea typeface="Lato"/>
              <a:cs typeface="Lato"/>
              <a:sym typeface="Lato"/>
            </a:endParaRPr>
          </a:p>
          <a:p>
            <a:pPr marL="0" lvl="0" indent="0" algn="l" rtl="0">
              <a:spcBef>
                <a:spcPts val="0"/>
              </a:spcBef>
              <a:spcAft>
                <a:spcPts val="0"/>
              </a:spcAft>
              <a:buNone/>
            </a:pPr>
            <a:endParaRPr sz="1300" dirty="0">
              <a:latin typeface="Lato"/>
              <a:ea typeface="Lato"/>
              <a:cs typeface="Lato"/>
              <a:sym typeface="Lato"/>
            </a:endParaRPr>
          </a:p>
        </p:txBody>
      </p:sp>
      <p:pic>
        <p:nvPicPr>
          <p:cNvPr id="200" name="Google Shape;200;p26"/>
          <p:cNvPicPr preferRelativeResize="0"/>
          <p:nvPr/>
        </p:nvPicPr>
        <p:blipFill>
          <a:blip r:embed="rId3">
            <a:alphaModFix/>
          </a:blip>
          <a:stretch>
            <a:fillRect/>
          </a:stretch>
        </p:blipFill>
        <p:spPr>
          <a:xfrm>
            <a:off x="3966575" y="1117600"/>
            <a:ext cx="1365825" cy="3311001"/>
          </a:xfrm>
          <a:prstGeom prst="rect">
            <a:avLst/>
          </a:prstGeom>
          <a:noFill/>
          <a:ln>
            <a:noFill/>
          </a:ln>
        </p:spPr>
      </p:pic>
      <p:cxnSp>
        <p:nvCxnSpPr>
          <p:cNvPr id="201" name="Google Shape;201;p26"/>
          <p:cNvCxnSpPr/>
          <p:nvPr/>
        </p:nvCxnSpPr>
        <p:spPr>
          <a:xfrm rot="10800000" flipH="1">
            <a:off x="5400850" y="1076900"/>
            <a:ext cx="343500" cy="222900"/>
          </a:xfrm>
          <a:prstGeom prst="straightConnector1">
            <a:avLst/>
          </a:prstGeom>
          <a:noFill/>
          <a:ln w="9525" cap="flat" cmpd="sng">
            <a:solidFill>
              <a:schemeClr val="dk2"/>
            </a:solidFill>
            <a:prstDash val="solid"/>
            <a:round/>
            <a:headEnd type="none" w="med" len="med"/>
            <a:tailEnd type="triangle" w="med" len="med"/>
          </a:ln>
        </p:spPr>
      </p:cxnSp>
      <p:sp>
        <p:nvSpPr>
          <p:cNvPr id="202" name="Google Shape;202;p26"/>
          <p:cNvSpPr txBox="1"/>
          <p:nvPr/>
        </p:nvSpPr>
        <p:spPr>
          <a:xfrm>
            <a:off x="5697950" y="807725"/>
            <a:ext cx="126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30 years old</a:t>
            </a:r>
            <a:endParaRPr>
              <a:latin typeface="Lato"/>
              <a:ea typeface="Lato"/>
              <a:cs typeface="Lato"/>
              <a:sym typeface="Lato"/>
            </a:endParaRPr>
          </a:p>
        </p:txBody>
      </p:sp>
      <p:cxnSp>
        <p:nvCxnSpPr>
          <p:cNvPr id="203" name="Google Shape;203;p26"/>
          <p:cNvCxnSpPr/>
          <p:nvPr/>
        </p:nvCxnSpPr>
        <p:spPr>
          <a:xfrm rot="10800000" flipH="1">
            <a:off x="5456550" y="1364925"/>
            <a:ext cx="454800" cy="102000"/>
          </a:xfrm>
          <a:prstGeom prst="straightConnector1">
            <a:avLst/>
          </a:prstGeom>
          <a:noFill/>
          <a:ln w="9525" cap="flat" cmpd="sng">
            <a:solidFill>
              <a:schemeClr val="dk2"/>
            </a:solidFill>
            <a:prstDash val="solid"/>
            <a:round/>
            <a:headEnd type="none" w="med" len="med"/>
            <a:tailEnd type="triangle" w="med" len="med"/>
          </a:ln>
        </p:spPr>
      </p:cxnSp>
      <p:sp>
        <p:nvSpPr>
          <p:cNvPr id="204" name="Google Shape;204;p26"/>
          <p:cNvSpPr txBox="1"/>
          <p:nvPr/>
        </p:nvSpPr>
        <p:spPr>
          <a:xfrm>
            <a:off x="5911350" y="1117600"/>
            <a:ext cx="165695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Weight: 205 </a:t>
            </a:r>
            <a:r>
              <a:rPr lang="en" dirty="0" err="1">
                <a:latin typeface="Lato"/>
                <a:ea typeface="Lato"/>
                <a:cs typeface="Lato"/>
                <a:sym typeface="Lato"/>
              </a:rPr>
              <a:t>lbs</a:t>
            </a:r>
            <a:endParaRPr dirty="0">
              <a:latin typeface="Lato"/>
              <a:ea typeface="Lato"/>
              <a:cs typeface="Lato"/>
              <a:sym typeface="Lato"/>
            </a:endParaRPr>
          </a:p>
        </p:txBody>
      </p:sp>
      <p:cxnSp>
        <p:nvCxnSpPr>
          <p:cNvPr id="205" name="Google Shape;205;p26"/>
          <p:cNvCxnSpPr/>
          <p:nvPr/>
        </p:nvCxnSpPr>
        <p:spPr>
          <a:xfrm>
            <a:off x="5465825" y="1596900"/>
            <a:ext cx="445800" cy="65100"/>
          </a:xfrm>
          <a:prstGeom prst="straightConnector1">
            <a:avLst/>
          </a:prstGeom>
          <a:noFill/>
          <a:ln w="9525" cap="flat" cmpd="sng">
            <a:solidFill>
              <a:schemeClr val="dk2"/>
            </a:solidFill>
            <a:prstDash val="solid"/>
            <a:round/>
            <a:headEnd type="none" w="med" len="med"/>
            <a:tailEnd type="triangle" w="med" len="med"/>
          </a:ln>
        </p:spPr>
      </p:cxnSp>
      <p:sp>
        <p:nvSpPr>
          <p:cNvPr id="206" name="Google Shape;206;p26"/>
          <p:cNvSpPr txBox="1"/>
          <p:nvPr/>
        </p:nvSpPr>
        <p:spPr>
          <a:xfrm>
            <a:off x="5968850" y="1429350"/>
            <a:ext cx="160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Height: 71.5inch</a:t>
            </a:r>
            <a:endParaRPr>
              <a:latin typeface="Lato"/>
              <a:ea typeface="Lato"/>
              <a:cs typeface="Lato"/>
              <a:sym typeface="Lato"/>
            </a:endParaRPr>
          </a:p>
        </p:txBody>
      </p:sp>
      <p:cxnSp>
        <p:nvCxnSpPr>
          <p:cNvPr id="207" name="Google Shape;207;p26"/>
          <p:cNvCxnSpPr/>
          <p:nvPr/>
        </p:nvCxnSpPr>
        <p:spPr>
          <a:xfrm>
            <a:off x="5126175" y="2488200"/>
            <a:ext cx="431100" cy="219900"/>
          </a:xfrm>
          <a:prstGeom prst="straightConnector1">
            <a:avLst/>
          </a:prstGeom>
          <a:noFill/>
          <a:ln w="9525" cap="flat" cmpd="sng">
            <a:solidFill>
              <a:schemeClr val="dk2"/>
            </a:solidFill>
            <a:prstDash val="solid"/>
            <a:round/>
            <a:headEnd type="none" w="med" len="med"/>
            <a:tailEnd type="triangle" w="med" len="med"/>
          </a:ln>
        </p:spPr>
      </p:cxnSp>
      <p:sp>
        <p:nvSpPr>
          <p:cNvPr id="208" name="Google Shape;208;p26"/>
          <p:cNvSpPr txBox="1"/>
          <p:nvPr/>
        </p:nvSpPr>
        <p:spPr>
          <a:xfrm>
            <a:off x="5543900" y="2522300"/>
            <a:ext cx="140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Neck: 39.1cm</a:t>
            </a:r>
            <a:endParaRPr>
              <a:latin typeface="Lato"/>
              <a:ea typeface="Lato"/>
              <a:cs typeface="Lato"/>
              <a:sym typeface="Lato"/>
            </a:endParaRPr>
          </a:p>
        </p:txBody>
      </p:sp>
      <p:cxnSp>
        <p:nvCxnSpPr>
          <p:cNvPr id="209" name="Google Shape;209;p26"/>
          <p:cNvCxnSpPr/>
          <p:nvPr/>
        </p:nvCxnSpPr>
        <p:spPr>
          <a:xfrm rot="10800000" flipH="1">
            <a:off x="5049475" y="3101025"/>
            <a:ext cx="435000" cy="11400"/>
          </a:xfrm>
          <a:prstGeom prst="straightConnector1">
            <a:avLst/>
          </a:prstGeom>
          <a:noFill/>
          <a:ln w="9525" cap="flat" cmpd="sng">
            <a:solidFill>
              <a:schemeClr val="dk2"/>
            </a:solidFill>
            <a:prstDash val="solid"/>
            <a:round/>
            <a:headEnd type="none" w="med" len="med"/>
            <a:tailEnd type="triangle" w="med" len="med"/>
          </a:ln>
        </p:spPr>
      </p:cxnSp>
      <p:sp>
        <p:nvSpPr>
          <p:cNvPr id="210" name="Google Shape;210;p26"/>
          <p:cNvSpPr txBox="1"/>
          <p:nvPr/>
        </p:nvSpPr>
        <p:spPr>
          <a:xfrm>
            <a:off x="5467700" y="2853250"/>
            <a:ext cx="190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Abdomen: 102.3cm</a:t>
            </a:r>
            <a:endParaRPr>
              <a:latin typeface="Lato"/>
              <a:ea typeface="Lato"/>
              <a:cs typeface="Lato"/>
              <a:sym typeface="Lato"/>
            </a:endParaRPr>
          </a:p>
        </p:txBody>
      </p:sp>
      <p:cxnSp>
        <p:nvCxnSpPr>
          <p:cNvPr id="211" name="Google Shape;211;p26"/>
          <p:cNvCxnSpPr/>
          <p:nvPr/>
        </p:nvCxnSpPr>
        <p:spPr>
          <a:xfrm>
            <a:off x="5066600" y="3827050"/>
            <a:ext cx="399300" cy="9300"/>
          </a:xfrm>
          <a:prstGeom prst="straightConnector1">
            <a:avLst/>
          </a:prstGeom>
          <a:noFill/>
          <a:ln w="9525" cap="flat" cmpd="sng">
            <a:solidFill>
              <a:schemeClr val="dk2"/>
            </a:solidFill>
            <a:prstDash val="solid"/>
            <a:round/>
            <a:headEnd type="none" w="med" len="med"/>
            <a:tailEnd type="triangle" w="med" len="med"/>
          </a:ln>
        </p:spPr>
      </p:cxnSp>
      <p:sp>
        <p:nvSpPr>
          <p:cNvPr id="212" name="Google Shape;212;p26"/>
          <p:cNvSpPr txBox="1"/>
          <p:nvPr/>
        </p:nvSpPr>
        <p:spPr>
          <a:xfrm>
            <a:off x="5467700" y="3595225"/>
            <a:ext cx="190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Thigh: 66.1cm</a:t>
            </a:r>
            <a:endParaRPr>
              <a:latin typeface="Lato"/>
              <a:ea typeface="Lato"/>
              <a:cs typeface="Lato"/>
              <a:sym typeface="Lato"/>
            </a:endParaRPr>
          </a:p>
        </p:txBody>
      </p:sp>
      <p:cxnSp>
        <p:nvCxnSpPr>
          <p:cNvPr id="213" name="Google Shape;213;p26"/>
          <p:cNvCxnSpPr/>
          <p:nvPr/>
        </p:nvCxnSpPr>
        <p:spPr>
          <a:xfrm>
            <a:off x="5117863" y="4120412"/>
            <a:ext cx="276300" cy="201000"/>
          </a:xfrm>
          <a:prstGeom prst="straightConnector1">
            <a:avLst/>
          </a:prstGeom>
          <a:noFill/>
          <a:ln w="9525" cap="flat" cmpd="sng">
            <a:solidFill>
              <a:schemeClr val="dk2"/>
            </a:solidFill>
            <a:prstDash val="solid"/>
            <a:round/>
            <a:headEnd type="none" w="med" len="med"/>
            <a:tailEnd type="triangle" w="med" len="med"/>
          </a:ln>
        </p:spPr>
      </p:cxnSp>
      <p:sp>
        <p:nvSpPr>
          <p:cNvPr id="214" name="Google Shape;214;p26"/>
          <p:cNvSpPr txBox="1"/>
          <p:nvPr/>
        </p:nvSpPr>
        <p:spPr>
          <a:xfrm>
            <a:off x="5394163" y="4064275"/>
            <a:ext cx="190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Ankle: 23.5cm</a:t>
            </a:r>
            <a:endParaRPr dirty="0">
              <a:latin typeface="Lato"/>
              <a:ea typeface="Lato"/>
              <a:cs typeface="Lato"/>
              <a:sym typeface="Lato"/>
            </a:endParaRPr>
          </a:p>
        </p:txBody>
      </p:sp>
      <p:cxnSp>
        <p:nvCxnSpPr>
          <p:cNvPr id="215" name="Google Shape;215;p26"/>
          <p:cNvCxnSpPr/>
          <p:nvPr/>
        </p:nvCxnSpPr>
        <p:spPr>
          <a:xfrm>
            <a:off x="5178025" y="2374275"/>
            <a:ext cx="444900" cy="14100"/>
          </a:xfrm>
          <a:prstGeom prst="straightConnector1">
            <a:avLst/>
          </a:prstGeom>
          <a:noFill/>
          <a:ln w="9525" cap="flat" cmpd="sng">
            <a:solidFill>
              <a:schemeClr val="dk2"/>
            </a:solidFill>
            <a:prstDash val="solid"/>
            <a:round/>
            <a:headEnd type="none" w="med" len="med"/>
            <a:tailEnd type="triangle" w="med" len="med"/>
          </a:ln>
        </p:spPr>
      </p:cxnSp>
      <p:sp>
        <p:nvSpPr>
          <p:cNvPr id="216" name="Google Shape;216;p26"/>
          <p:cNvSpPr txBox="1"/>
          <p:nvPr/>
        </p:nvSpPr>
        <p:spPr>
          <a:xfrm>
            <a:off x="5601275" y="2169738"/>
            <a:ext cx="190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Biceps: 36.4cm</a:t>
            </a:r>
            <a:endParaRPr>
              <a:latin typeface="Lato"/>
              <a:ea typeface="Lato"/>
              <a:cs typeface="Lato"/>
              <a:sym typeface="Lato"/>
            </a:endParaRPr>
          </a:p>
        </p:txBody>
      </p:sp>
      <p:cxnSp>
        <p:nvCxnSpPr>
          <p:cNvPr id="217" name="Google Shape;217;p26"/>
          <p:cNvCxnSpPr/>
          <p:nvPr/>
        </p:nvCxnSpPr>
        <p:spPr>
          <a:xfrm>
            <a:off x="5314588" y="2059438"/>
            <a:ext cx="355500" cy="18600"/>
          </a:xfrm>
          <a:prstGeom prst="straightConnector1">
            <a:avLst/>
          </a:prstGeom>
          <a:noFill/>
          <a:ln w="9525" cap="flat" cmpd="sng">
            <a:solidFill>
              <a:schemeClr val="dk2"/>
            </a:solidFill>
            <a:prstDash val="solid"/>
            <a:round/>
            <a:headEnd type="none" w="med" len="med"/>
            <a:tailEnd type="triangle" w="med" len="med"/>
          </a:ln>
        </p:spPr>
      </p:cxnSp>
      <p:sp>
        <p:nvSpPr>
          <p:cNvPr id="218" name="Google Shape;218;p26"/>
          <p:cNvSpPr txBox="1"/>
          <p:nvPr/>
        </p:nvSpPr>
        <p:spPr>
          <a:xfrm>
            <a:off x="5667350" y="1892038"/>
            <a:ext cx="190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Forearm: 31.2cm</a:t>
            </a:r>
            <a:endParaRPr>
              <a:latin typeface="Lato"/>
              <a:ea typeface="Lato"/>
              <a:cs typeface="Lato"/>
              <a:sym typeface="Lato"/>
            </a:endParaRPr>
          </a:p>
        </p:txBody>
      </p:sp>
      <p:cxnSp>
        <p:nvCxnSpPr>
          <p:cNvPr id="219" name="Google Shape;219;p26"/>
          <p:cNvCxnSpPr/>
          <p:nvPr/>
        </p:nvCxnSpPr>
        <p:spPr>
          <a:xfrm rot="10800000" flipH="1">
            <a:off x="5369175" y="1852450"/>
            <a:ext cx="404400" cy="141000"/>
          </a:xfrm>
          <a:prstGeom prst="straightConnector1">
            <a:avLst/>
          </a:prstGeom>
          <a:noFill/>
          <a:ln w="9525" cap="flat" cmpd="sng">
            <a:solidFill>
              <a:schemeClr val="dk2"/>
            </a:solidFill>
            <a:prstDash val="solid"/>
            <a:round/>
            <a:headEnd type="none" w="med" len="med"/>
            <a:tailEnd type="triangle" w="med" len="med"/>
          </a:ln>
        </p:spPr>
      </p:cxnSp>
      <p:sp>
        <p:nvSpPr>
          <p:cNvPr id="220" name="Google Shape;220;p26"/>
          <p:cNvSpPr txBox="1"/>
          <p:nvPr/>
        </p:nvSpPr>
        <p:spPr>
          <a:xfrm>
            <a:off x="5819000" y="1643675"/>
            <a:ext cx="126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Wrist:18.2cm</a:t>
            </a:r>
            <a:endParaRPr>
              <a:latin typeface="Lato"/>
              <a:ea typeface="Lato"/>
              <a:cs typeface="Lato"/>
              <a:sym typeface="Lato"/>
            </a:endParaRPr>
          </a:p>
        </p:txBody>
      </p:sp>
      <p:sp>
        <p:nvSpPr>
          <p:cNvPr id="221" name="Google Shape;221;p26"/>
          <p:cNvSpPr/>
          <p:nvPr/>
        </p:nvSpPr>
        <p:spPr>
          <a:xfrm>
            <a:off x="7568300" y="1385600"/>
            <a:ext cx="1144200" cy="11442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600" dirty="0">
                <a:solidFill>
                  <a:schemeClr val="bg1"/>
                </a:solidFill>
                <a:latin typeface="Lato"/>
                <a:ea typeface="Lato"/>
                <a:cs typeface="Lato"/>
              </a:rPr>
              <a:t>Daily</a:t>
            </a:r>
          </a:p>
          <a:p>
            <a:pPr marL="0" lvl="0" indent="0" algn="ctr" rtl="0">
              <a:spcBef>
                <a:spcPts val="0"/>
              </a:spcBef>
              <a:spcAft>
                <a:spcPts val="0"/>
              </a:spcAft>
              <a:buNone/>
            </a:pPr>
            <a:r>
              <a:rPr lang="en-US" sz="1600" dirty="0">
                <a:solidFill>
                  <a:schemeClr val="bg1"/>
                </a:solidFill>
                <a:latin typeface="Lato"/>
                <a:ea typeface="Lato"/>
                <a:cs typeface="Lato"/>
              </a:rPr>
              <a:t>23.7%</a:t>
            </a:r>
            <a:endParaRPr sz="1600" dirty="0">
              <a:solidFill>
                <a:schemeClr val="bg1"/>
              </a:solidFill>
              <a:latin typeface="Lato"/>
              <a:ea typeface="Lato"/>
              <a:cs typeface="Lato"/>
            </a:endParaRPr>
          </a:p>
        </p:txBody>
      </p:sp>
      <p:sp>
        <p:nvSpPr>
          <p:cNvPr id="222" name="Google Shape;222;p26"/>
          <p:cNvSpPr/>
          <p:nvPr/>
        </p:nvSpPr>
        <p:spPr>
          <a:xfrm>
            <a:off x="7568300" y="2920075"/>
            <a:ext cx="1144200" cy="1144200"/>
          </a:xfrm>
          <a:prstGeom prst="ellipse">
            <a:avLst/>
          </a:prstGeom>
          <a:solidFill>
            <a:schemeClr val="dk1"/>
          </a:solidFill>
          <a:ln>
            <a:noFill/>
          </a:ln>
        </p:spPr>
        <p:txBody>
          <a:bodyPr spcFirstLastPara="1" wrap="square" lIns="91425" tIns="91425" rIns="91425" bIns="91425" anchor="ctr" anchorCtr="0">
            <a:noAutofit/>
          </a:bodyPr>
          <a:lstStyle/>
          <a:p>
            <a:pPr algn="ctr"/>
            <a:r>
              <a:rPr lang="en-US" altLang="zh-CN" sz="1100" dirty="0">
                <a:solidFill>
                  <a:schemeClr val="bg1"/>
                </a:solidFill>
                <a:latin typeface="Lato"/>
                <a:ea typeface="Lato"/>
                <a:cs typeface="Lato"/>
              </a:rPr>
              <a:t>Advanced</a:t>
            </a:r>
            <a:r>
              <a:rPr lang="zh-CN" altLang="en-US" sz="1100" dirty="0">
                <a:solidFill>
                  <a:schemeClr val="bg1"/>
                </a:solidFill>
                <a:latin typeface="Lato"/>
                <a:cs typeface="Lato"/>
              </a:rPr>
              <a:t> </a:t>
            </a:r>
            <a:endParaRPr lang="en-US" altLang="zh-CN" sz="1100" dirty="0">
              <a:solidFill>
                <a:schemeClr val="bg1"/>
              </a:solidFill>
              <a:latin typeface="Lato"/>
              <a:ea typeface="Lato"/>
              <a:cs typeface="Lato"/>
            </a:endParaRPr>
          </a:p>
          <a:p>
            <a:pPr algn="ctr"/>
            <a:r>
              <a:rPr lang="en-US" altLang="zh-CN" sz="1600" dirty="0">
                <a:solidFill>
                  <a:schemeClr val="bg1"/>
                </a:solidFill>
                <a:latin typeface="Lato"/>
                <a:ea typeface="Lato"/>
                <a:cs typeface="Lato"/>
              </a:rPr>
              <a:t>26.2%</a:t>
            </a:r>
            <a:endParaRPr sz="1600" dirty="0">
              <a:solidFill>
                <a:schemeClr val="bg1"/>
              </a:solidFill>
              <a:latin typeface="Lato"/>
              <a:ea typeface="Lato"/>
              <a:cs typeface="Lato"/>
            </a:endParaRPr>
          </a:p>
        </p:txBody>
      </p:sp>
      <p:sp>
        <p:nvSpPr>
          <p:cNvPr id="223" name="Google Shape;223;p26"/>
          <p:cNvSpPr txBox="1">
            <a:spLocks noGrp="1"/>
          </p:cNvSpPr>
          <p:nvPr>
            <p:ph type="title"/>
          </p:nvPr>
        </p:nvSpPr>
        <p:spPr>
          <a:xfrm>
            <a:off x="727650" y="5824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dirty="0"/>
              <a:t> Description of  Results</a:t>
            </a:r>
            <a:endParaRPr sz="939"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7"/>
          <p:cNvSpPr txBox="1">
            <a:spLocks noGrp="1"/>
          </p:cNvSpPr>
          <p:nvPr>
            <p:ph type="title"/>
          </p:nvPr>
        </p:nvSpPr>
        <p:spPr>
          <a:xfrm>
            <a:off x="727650" y="5824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Visual Description of  Final Model</a:t>
            </a:r>
            <a:endParaRPr sz="939"/>
          </a:p>
        </p:txBody>
      </p:sp>
      <p:pic>
        <p:nvPicPr>
          <p:cNvPr id="229" name="Google Shape;229;p27"/>
          <p:cNvPicPr preferRelativeResize="0"/>
          <p:nvPr/>
        </p:nvPicPr>
        <p:blipFill>
          <a:blip r:embed="rId3">
            <a:alphaModFix/>
          </a:blip>
          <a:stretch>
            <a:fillRect/>
          </a:stretch>
        </p:blipFill>
        <p:spPr>
          <a:xfrm>
            <a:off x="133600" y="1426350"/>
            <a:ext cx="2966876" cy="2489874"/>
          </a:xfrm>
          <a:prstGeom prst="rect">
            <a:avLst/>
          </a:prstGeom>
          <a:noFill/>
          <a:ln>
            <a:noFill/>
          </a:ln>
        </p:spPr>
      </p:pic>
      <p:pic>
        <p:nvPicPr>
          <p:cNvPr id="230" name="Google Shape;230;p27"/>
          <p:cNvPicPr preferRelativeResize="0"/>
          <p:nvPr/>
        </p:nvPicPr>
        <p:blipFill>
          <a:blip r:embed="rId4">
            <a:alphaModFix/>
          </a:blip>
          <a:stretch>
            <a:fillRect/>
          </a:stretch>
        </p:blipFill>
        <p:spPr>
          <a:xfrm>
            <a:off x="3095267" y="1426350"/>
            <a:ext cx="2953480" cy="2489876"/>
          </a:xfrm>
          <a:prstGeom prst="rect">
            <a:avLst/>
          </a:prstGeom>
          <a:noFill/>
          <a:ln>
            <a:noFill/>
          </a:ln>
        </p:spPr>
      </p:pic>
      <p:sp>
        <p:nvSpPr>
          <p:cNvPr id="231" name="Google Shape;231;p27"/>
          <p:cNvSpPr txBox="1"/>
          <p:nvPr/>
        </p:nvSpPr>
        <p:spPr>
          <a:xfrm>
            <a:off x="204900" y="3992425"/>
            <a:ext cx="87867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In the </a:t>
            </a:r>
            <a:r>
              <a:rPr lang="en" b="1" i="1" dirty="0">
                <a:solidFill>
                  <a:schemeClr val="dk1"/>
                </a:solidFill>
                <a:latin typeface="Lato"/>
                <a:ea typeface="Lato"/>
                <a:cs typeface="Lato"/>
                <a:sym typeface="Lato"/>
              </a:rPr>
              <a:t>Daily Model</a:t>
            </a:r>
            <a:r>
              <a:rPr lang="en" dirty="0">
                <a:latin typeface="Lato"/>
                <a:ea typeface="Lato"/>
                <a:cs typeface="Lato"/>
                <a:sym typeface="Lato"/>
              </a:rPr>
              <a:t>, there is a significant positive linear relationship in </a:t>
            </a:r>
            <a:r>
              <a:rPr lang="en" b="1" i="1" dirty="0">
                <a:solidFill>
                  <a:schemeClr val="accent3"/>
                </a:solidFill>
                <a:latin typeface="Lato"/>
                <a:ea typeface="Lato"/>
                <a:cs typeface="Lato"/>
                <a:sym typeface="Lato"/>
              </a:rPr>
              <a:t>Weight </a:t>
            </a:r>
            <a:r>
              <a:rPr lang="en" dirty="0">
                <a:latin typeface="Lato"/>
                <a:ea typeface="Lato"/>
                <a:cs typeface="Lato"/>
                <a:sym typeface="Lato"/>
              </a:rPr>
              <a:t>and </a:t>
            </a:r>
            <a:r>
              <a:rPr lang="en" b="1" i="1" dirty="0">
                <a:solidFill>
                  <a:schemeClr val="accent3"/>
                </a:solidFill>
                <a:latin typeface="Lato"/>
                <a:ea typeface="Lato"/>
                <a:cs typeface="Lato"/>
                <a:sym typeface="Lato"/>
              </a:rPr>
              <a:t>Abdomen</a:t>
            </a:r>
            <a:r>
              <a:rPr lang="en" dirty="0">
                <a:latin typeface="Lato"/>
                <a:ea typeface="Lato"/>
                <a:cs typeface="Lato"/>
                <a:sym typeface="Lato"/>
              </a:rPr>
              <a:t>. But not in </a:t>
            </a:r>
            <a:r>
              <a:rPr lang="en" b="1" i="1" dirty="0">
                <a:solidFill>
                  <a:schemeClr val="accent3"/>
                </a:solidFill>
                <a:latin typeface="Lato"/>
                <a:ea typeface="Lato"/>
                <a:cs typeface="Lato"/>
                <a:sym typeface="Lato"/>
              </a:rPr>
              <a:t>Height</a:t>
            </a:r>
            <a:r>
              <a:rPr lang="en" dirty="0">
                <a:latin typeface="Lato"/>
                <a:ea typeface="Lato"/>
                <a:cs typeface="Lato"/>
                <a:sym typeface="Lato"/>
              </a:rPr>
              <a:t>. In fact, from a practical view, height is really not a significant measure of body fat.</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Age division seems to be effective in the </a:t>
            </a:r>
            <a:r>
              <a:rPr lang="en" b="1" i="1" dirty="0">
                <a:solidFill>
                  <a:schemeClr val="dk1"/>
                </a:solidFill>
                <a:latin typeface="Lato"/>
                <a:ea typeface="Lato"/>
                <a:cs typeface="Lato"/>
                <a:sym typeface="Lato"/>
              </a:rPr>
              <a:t>Daily model</a:t>
            </a:r>
            <a:r>
              <a:rPr lang="en" dirty="0">
                <a:latin typeface="Lato"/>
                <a:ea typeface="Lato"/>
                <a:cs typeface="Lato"/>
                <a:sym typeface="Lato"/>
              </a:rPr>
              <a:t>, and it can be clearly seen from the figure that the distribution of points with different colors is different.</a:t>
            </a: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p:txBody>
      </p:sp>
      <p:pic>
        <p:nvPicPr>
          <p:cNvPr id="232" name="Google Shape;232;p27"/>
          <p:cNvPicPr preferRelativeResize="0"/>
          <p:nvPr/>
        </p:nvPicPr>
        <p:blipFill>
          <a:blip r:embed="rId5">
            <a:alphaModFix/>
          </a:blip>
          <a:stretch>
            <a:fillRect/>
          </a:stretch>
        </p:blipFill>
        <p:spPr>
          <a:xfrm>
            <a:off x="5951376" y="1426350"/>
            <a:ext cx="3040226" cy="24898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8"/>
          <p:cNvSpPr txBox="1">
            <a:spLocks noGrp="1"/>
          </p:cNvSpPr>
          <p:nvPr>
            <p:ph type="body" idx="1"/>
          </p:nvPr>
        </p:nvSpPr>
        <p:spPr>
          <a:xfrm>
            <a:off x="639400" y="1438675"/>
            <a:ext cx="3932700" cy="3378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300" b="1" dirty="0">
                <a:solidFill>
                  <a:schemeClr val="dk1"/>
                </a:solidFill>
              </a:rPr>
              <a:t>Daily Model</a:t>
            </a:r>
            <a:endParaRPr sz="2300" b="1" dirty="0">
              <a:solidFill>
                <a:schemeClr val="dk1"/>
              </a:solidFill>
            </a:endParaRPr>
          </a:p>
          <a:p>
            <a:pPr marL="457200" lvl="0" indent="-323850" algn="l" rtl="0">
              <a:spcBef>
                <a:spcPts val="1200"/>
              </a:spcBef>
              <a:spcAft>
                <a:spcPts val="0"/>
              </a:spcAft>
              <a:buSzPts val="1500"/>
              <a:buChar char="●"/>
            </a:pPr>
            <a:r>
              <a:rPr lang="en" sz="1500" dirty="0"/>
              <a:t>Models under each age group are significant at 0.05 based on F-test with </a:t>
            </a:r>
            <a:r>
              <a:rPr lang="en" sz="1500" b="1" i="1" dirty="0">
                <a:solidFill>
                  <a:schemeClr val="dk1"/>
                </a:solidFill>
              </a:rPr>
              <a:t>p-value&lt;2.2e-16</a:t>
            </a:r>
            <a:endParaRPr sz="1500" b="1" i="1" dirty="0">
              <a:solidFill>
                <a:schemeClr val="dk1"/>
              </a:solidFill>
            </a:endParaRPr>
          </a:p>
          <a:p>
            <a:pPr marL="457200" lvl="0" indent="-323850" algn="l" rtl="0">
              <a:spcBef>
                <a:spcPts val="0"/>
              </a:spcBef>
              <a:spcAft>
                <a:spcPts val="0"/>
              </a:spcAft>
              <a:buSzPts val="1500"/>
              <a:buChar char="●"/>
            </a:pPr>
            <a:r>
              <a:rPr lang="en" sz="1500" dirty="0"/>
              <a:t>Abdomen in each model is significant at 0.05,with p-value </a:t>
            </a:r>
            <a:r>
              <a:rPr lang="en" sz="1500" b="1" i="1" dirty="0">
                <a:solidFill>
                  <a:schemeClr val="dk1"/>
                </a:solidFill>
              </a:rPr>
              <a:t>smaller than 2.2e-16, 2.89e-07 and 0.00578</a:t>
            </a:r>
            <a:r>
              <a:rPr lang="en" sz="1500" dirty="0"/>
              <a:t> respectively.</a:t>
            </a:r>
            <a:endParaRPr sz="1500" dirty="0"/>
          </a:p>
          <a:p>
            <a:pPr marL="457200" lvl="0" indent="-323850" algn="l" rtl="0">
              <a:spcBef>
                <a:spcPts val="0"/>
              </a:spcBef>
              <a:spcAft>
                <a:spcPts val="0"/>
              </a:spcAft>
              <a:buSzPts val="1500"/>
              <a:buChar char="●"/>
            </a:pPr>
            <a:r>
              <a:rPr lang="en" sz="1500" dirty="0"/>
              <a:t>The coefficients of Weight are all</a:t>
            </a:r>
            <a:r>
              <a:rPr lang="en" sz="1500" b="1" dirty="0">
                <a:solidFill>
                  <a:schemeClr val="accent3"/>
                </a:solidFill>
              </a:rPr>
              <a:t> negative.</a:t>
            </a:r>
            <a:r>
              <a:rPr lang="en" sz="1500" dirty="0"/>
              <a:t> When one person’s other predictors don’t change,  weight increasing indicates increased muscle mass and then decreased body fat.</a:t>
            </a:r>
            <a:endParaRPr sz="1500" dirty="0"/>
          </a:p>
        </p:txBody>
      </p:sp>
      <p:sp>
        <p:nvSpPr>
          <p:cNvPr id="238" name="Google Shape;238;p28"/>
          <p:cNvSpPr txBox="1">
            <a:spLocks noGrp="1"/>
          </p:cNvSpPr>
          <p:nvPr>
            <p:ph type="body" idx="2"/>
          </p:nvPr>
        </p:nvSpPr>
        <p:spPr>
          <a:xfrm>
            <a:off x="4485200" y="1438675"/>
            <a:ext cx="4278600" cy="3447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b="1">
                <a:solidFill>
                  <a:schemeClr val="dk1"/>
                </a:solidFill>
              </a:rPr>
              <a:t>Advanced Model</a:t>
            </a:r>
            <a:endParaRPr sz="2300" b="1">
              <a:solidFill>
                <a:schemeClr val="dk1"/>
              </a:solidFill>
            </a:endParaRPr>
          </a:p>
          <a:p>
            <a:pPr marL="457200" marR="0" lvl="0" indent="-323850" algn="l" rtl="0">
              <a:lnSpc>
                <a:spcPct val="115000"/>
              </a:lnSpc>
              <a:spcBef>
                <a:spcPts val="1200"/>
              </a:spcBef>
              <a:spcAft>
                <a:spcPts val="0"/>
              </a:spcAft>
              <a:buSzPts val="1500"/>
              <a:buChar char="●"/>
            </a:pPr>
            <a:r>
              <a:rPr lang="en" sz="1500" b="1" i="1">
                <a:solidFill>
                  <a:schemeClr val="dk1"/>
                </a:solidFill>
              </a:rPr>
              <a:t>All models</a:t>
            </a:r>
            <a:r>
              <a:rPr lang="en" sz="1500"/>
              <a:t> under each age group are significant at 0.05 based on F-test.</a:t>
            </a:r>
            <a:endParaRPr sz="1500"/>
          </a:p>
          <a:p>
            <a:pPr marL="457200" marR="0" lvl="0" indent="-323850" algn="l" rtl="0">
              <a:lnSpc>
                <a:spcPct val="115000"/>
              </a:lnSpc>
              <a:spcBef>
                <a:spcPts val="0"/>
              </a:spcBef>
              <a:spcAft>
                <a:spcPts val="0"/>
              </a:spcAft>
              <a:buSzPts val="1500"/>
              <a:buChar char="●"/>
            </a:pPr>
            <a:r>
              <a:rPr lang="en" sz="1500"/>
              <a:t>However, there are different significant variables in different age group. Only</a:t>
            </a:r>
            <a:r>
              <a:rPr lang="en" sz="1500" b="1" i="1">
                <a:solidFill>
                  <a:schemeClr val="dk1"/>
                </a:solidFill>
              </a:rPr>
              <a:t> Abdomen</a:t>
            </a:r>
            <a:r>
              <a:rPr lang="en" sz="1500"/>
              <a:t>’s p-values are smaller than 0.05 in all models.</a:t>
            </a:r>
            <a:endParaRPr sz="1500"/>
          </a:p>
          <a:p>
            <a:pPr marL="457200" marR="0" lvl="0" indent="-323850" algn="l" rtl="0">
              <a:lnSpc>
                <a:spcPct val="115000"/>
              </a:lnSpc>
              <a:spcBef>
                <a:spcPts val="0"/>
              </a:spcBef>
              <a:spcAft>
                <a:spcPts val="0"/>
              </a:spcAft>
              <a:buSzPts val="1500"/>
              <a:buChar char="●"/>
            </a:pPr>
            <a:r>
              <a:rPr lang="en" sz="1500"/>
              <a:t>The fit of the </a:t>
            </a:r>
            <a:r>
              <a:rPr lang="en" sz="1500" b="1" i="1">
                <a:solidFill>
                  <a:schemeClr val="accent3"/>
                </a:solidFill>
              </a:rPr>
              <a:t>age group (45&lt;age&lt;60)</a:t>
            </a:r>
            <a:r>
              <a:rPr lang="en" sz="1500"/>
              <a:t> is the best, with the smallest adjusted R^2. While the </a:t>
            </a:r>
            <a:r>
              <a:rPr lang="en" sz="1500" b="1" i="1">
                <a:solidFill>
                  <a:schemeClr val="accent3"/>
                </a:solidFill>
              </a:rPr>
              <a:t>age group (age&gt;60)</a:t>
            </a:r>
            <a:r>
              <a:rPr lang="en" sz="1500"/>
              <a:t> has the best precision, that is, the smallest RMSE.</a:t>
            </a:r>
            <a:endParaRPr sz="2500" b="1">
              <a:solidFill>
                <a:schemeClr val="dk1"/>
              </a:solidFill>
            </a:endParaRPr>
          </a:p>
        </p:txBody>
      </p:sp>
      <p:sp>
        <p:nvSpPr>
          <p:cNvPr id="239" name="Google Shape;239;p28"/>
          <p:cNvSpPr txBox="1">
            <a:spLocks noGrp="1"/>
          </p:cNvSpPr>
          <p:nvPr>
            <p:ph type="title"/>
          </p:nvPr>
        </p:nvSpPr>
        <p:spPr>
          <a:xfrm>
            <a:off x="727650" y="5824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Statistical Properties of Final Model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9"/>
          <p:cNvSpPr txBox="1">
            <a:spLocks noGrp="1"/>
          </p:cNvSpPr>
          <p:nvPr>
            <p:ph type="title"/>
          </p:nvPr>
        </p:nvSpPr>
        <p:spPr>
          <a:xfrm>
            <a:off x="727650" y="5824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Model Diagnostics-Normality</a:t>
            </a:r>
            <a:endParaRPr/>
          </a:p>
        </p:txBody>
      </p:sp>
      <p:pic>
        <p:nvPicPr>
          <p:cNvPr id="245" name="Google Shape;245;p29"/>
          <p:cNvPicPr preferRelativeResize="0"/>
          <p:nvPr/>
        </p:nvPicPr>
        <p:blipFill>
          <a:blip r:embed="rId3">
            <a:alphaModFix/>
          </a:blip>
          <a:stretch>
            <a:fillRect/>
          </a:stretch>
        </p:blipFill>
        <p:spPr>
          <a:xfrm>
            <a:off x="6189675" y="3227838"/>
            <a:ext cx="1949900" cy="1892225"/>
          </a:xfrm>
          <a:prstGeom prst="rect">
            <a:avLst/>
          </a:prstGeom>
          <a:noFill/>
          <a:ln>
            <a:noFill/>
          </a:ln>
        </p:spPr>
      </p:pic>
      <p:pic>
        <p:nvPicPr>
          <p:cNvPr id="246" name="Google Shape;246;p29"/>
          <p:cNvPicPr preferRelativeResize="0"/>
          <p:nvPr/>
        </p:nvPicPr>
        <p:blipFill>
          <a:blip r:embed="rId4">
            <a:alphaModFix/>
          </a:blip>
          <a:stretch>
            <a:fillRect/>
          </a:stretch>
        </p:blipFill>
        <p:spPr>
          <a:xfrm>
            <a:off x="3691100" y="3199000"/>
            <a:ext cx="1949900" cy="1949900"/>
          </a:xfrm>
          <a:prstGeom prst="rect">
            <a:avLst/>
          </a:prstGeom>
          <a:noFill/>
          <a:ln>
            <a:noFill/>
          </a:ln>
        </p:spPr>
      </p:pic>
      <p:pic>
        <p:nvPicPr>
          <p:cNvPr id="247" name="Google Shape;247;p29"/>
          <p:cNvPicPr preferRelativeResize="0"/>
          <p:nvPr/>
        </p:nvPicPr>
        <p:blipFill>
          <a:blip r:embed="rId5">
            <a:alphaModFix/>
          </a:blip>
          <a:stretch>
            <a:fillRect/>
          </a:stretch>
        </p:blipFill>
        <p:spPr>
          <a:xfrm>
            <a:off x="708975" y="3199000"/>
            <a:ext cx="1949900" cy="1949900"/>
          </a:xfrm>
          <a:prstGeom prst="rect">
            <a:avLst/>
          </a:prstGeom>
          <a:noFill/>
          <a:ln>
            <a:noFill/>
          </a:ln>
        </p:spPr>
      </p:pic>
      <p:pic>
        <p:nvPicPr>
          <p:cNvPr id="248" name="Google Shape;248;p29"/>
          <p:cNvPicPr preferRelativeResize="0"/>
          <p:nvPr/>
        </p:nvPicPr>
        <p:blipFill>
          <a:blip r:embed="rId6">
            <a:alphaModFix/>
          </a:blip>
          <a:stretch>
            <a:fillRect/>
          </a:stretch>
        </p:blipFill>
        <p:spPr>
          <a:xfrm>
            <a:off x="6189675" y="1320326"/>
            <a:ext cx="1949900" cy="1949900"/>
          </a:xfrm>
          <a:prstGeom prst="rect">
            <a:avLst/>
          </a:prstGeom>
          <a:noFill/>
          <a:ln>
            <a:noFill/>
          </a:ln>
        </p:spPr>
      </p:pic>
      <p:pic>
        <p:nvPicPr>
          <p:cNvPr id="249" name="Google Shape;249;p29"/>
          <p:cNvPicPr preferRelativeResize="0"/>
          <p:nvPr/>
        </p:nvPicPr>
        <p:blipFill>
          <a:blip r:embed="rId7">
            <a:alphaModFix/>
          </a:blip>
          <a:stretch>
            <a:fillRect/>
          </a:stretch>
        </p:blipFill>
        <p:spPr>
          <a:xfrm>
            <a:off x="3597049" y="1298663"/>
            <a:ext cx="1949900" cy="1949900"/>
          </a:xfrm>
          <a:prstGeom prst="rect">
            <a:avLst/>
          </a:prstGeom>
          <a:noFill/>
          <a:ln>
            <a:noFill/>
          </a:ln>
        </p:spPr>
      </p:pic>
      <p:pic>
        <p:nvPicPr>
          <p:cNvPr id="250" name="Google Shape;250;p29"/>
          <p:cNvPicPr preferRelativeResize="0"/>
          <p:nvPr/>
        </p:nvPicPr>
        <p:blipFill>
          <a:blip r:embed="rId8">
            <a:alphaModFix/>
          </a:blip>
          <a:stretch>
            <a:fillRect/>
          </a:stretch>
        </p:blipFill>
        <p:spPr>
          <a:xfrm>
            <a:off x="708977" y="1259563"/>
            <a:ext cx="1949900" cy="194987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0"/>
          <p:cNvSpPr txBox="1">
            <a:spLocks noGrp="1"/>
          </p:cNvSpPr>
          <p:nvPr>
            <p:ph type="title"/>
          </p:nvPr>
        </p:nvSpPr>
        <p:spPr>
          <a:xfrm>
            <a:off x="727650" y="5824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Model Diagnostics-homoscedasticity</a:t>
            </a:r>
            <a:endParaRPr/>
          </a:p>
        </p:txBody>
      </p:sp>
      <p:pic>
        <p:nvPicPr>
          <p:cNvPr id="256" name="Google Shape;256;p30"/>
          <p:cNvPicPr preferRelativeResize="0"/>
          <p:nvPr/>
        </p:nvPicPr>
        <p:blipFill>
          <a:blip r:embed="rId3">
            <a:alphaModFix/>
          </a:blip>
          <a:stretch>
            <a:fillRect/>
          </a:stretch>
        </p:blipFill>
        <p:spPr>
          <a:xfrm>
            <a:off x="3018525" y="3259035"/>
            <a:ext cx="3009325" cy="1805590"/>
          </a:xfrm>
          <a:prstGeom prst="rect">
            <a:avLst/>
          </a:prstGeom>
          <a:noFill/>
          <a:ln>
            <a:noFill/>
          </a:ln>
        </p:spPr>
      </p:pic>
      <p:pic>
        <p:nvPicPr>
          <p:cNvPr id="257" name="Google Shape;257;p30"/>
          <p:cNvPicPr preferRelativeResize="0"/>
          <p:nvPr/>
        </p:nvPicPr>
        <p:blipFill>
          <a:blip r:embed="rId4">
            <a:alphaModFix/>
          </a:blip>
          <a:stretch>
            <a:fillRect/>
          </a:stretch>
        </p:blipFill>
        <p:spPr>
          <a:xfrm>
            <a:off x="222475" y="1394475"/>
            <a:ext cx="2842300" cy="1705375"/>
          </a:xfrm>
          <a:prstGeom prst="rect">
            <a:avLst/>
          </a:prstGeom>
          <a:noFill/>
          <a:ln>
            <a:noFill/>
          </a:ln>
        </p:spPr>
      </p:pic>
      <p:pic>
        <p:nvPicPr>
          <p:cNvPr id="258" name="Google Shape;258;p30"/>
          <p:cNvPicPr preferRelativeResize="0"/>
          <p:nvPr/>
        </p:nvPicPr>
        <p:blipFill>
          <a:blip r:embed="rId5">
            <a:alphaModFix/>
          </a:blip>
          <a:stretch>
            <a:fillRect/>
          </a:stretch>
        </p:blipFill>
        <p:spPr>
          <a:xfrm>
            <a:off x="6027850" y="1394475"/>
            <a:ext cx="3064075" cy="1838445"/>
          </a:xfrm>
          <a:prstGeom prst="rect">
            <a:avLst/>
          </a:prstGeom>
          <a:noFill/>
          <a:ln>
            <a:noFill/>
          </a:ln>
        </p:spPr>
      </p:pic>
      <p:pic>
        <p:nvPicPr>
          <p:cNvPr id="259" name="Google Shape;259;p30"/>
          <p:cNvPicPr preferRelativeResize="0"/>
          <p:nvPr/>
        </p:nvPicPr>
        <p:blipFill>
          <a:blip r:embed="rId6">
            <a:alphaModFix/>
          </a:blip>
          <a:stretch>
            <a:fillRect/>
          </a:stretch>
        </p:blipFill>
        <p:spPr>
          <a:xfrm>
            <a:off x="6050846" y="3259033"/>
            <a:ext cx="3064075" cy="1838445"/>
          </a:xfrm>
          <a:prstGeom prst="rect">
            <a:avLst/>
          </a:prstGeom>
          <a:noFill/>
          <a:ln>
            <a:noFill/>
          </a:ln>
        </p:spPr>
      </p:pic>
      <p:pic>
        <p:nvPicPr>
          <p:cNvPr id="260" name="Google Shape;260;p30"/>
          <p:cNvPicPr preferRelativeResize="0"/>
          <p:nvPr/>
        </p:nvPicPr>
        <p:blipFill>
          <a:blip r:embed="rId7">
            <a:alphaModFix/>
          </a:blip>
          <a:stretch>
            <a:fillRect/>
          </a:stretch>
        </p:blipFill>
        <p:spPr>
          <a:xfrm>
            <a:off x="176220" y="3249363"/>
            <a:ext cx="2842300" cy="1705380"/>
          </a:xfrm>
          <a:prstGeom prst="rect">
            <a:avLst/>
          </a:prstGeom>
          <a:noFill/>
          <a:ln>
            <a:noFill/>
          </a:ln>
        </p:spPr>
      </p:pic>
      <p:pic>
        <p:nvPicPr>
          <p:cNvPr id="261" name="Google Shape;261;p30"/>
          <p:cNvPicPr preferRelativeResize="0"/>
          <p:nvPr/>
        </p:nvPicPr>
        <p:blipFill>
          <a:blip r:embed="rId3">
            <a:alphaModFix/>
          </a:blip>
          <a:stretch>
            <a:fillRect/>
          </a:stretch>
        </p:blipFill>
        <p:spPr>
          <a:xfrm>
            <a:off x="3039972" y="1368388"/>
            <a:ext cx="3064071" cy="1838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1"/>
          <p:cNvSpPr txBox="1">
            <a:spLocks noGrp="1"/>
          </p:cNvSpPr>
          <p:nvPr>
            <p:ph type="body" idx="1"/>
          </p:nvPr>
        </p:nvSpPr>
        <p:spPr>
          <a:xfrm>
            <a:off x="549550" y="1468350"/>
            <a:ext cx="4094100" cy="332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935"/>
              <a:buNone/>
            </a:pPr>
            <a:r>
              <a:rPr lang="en" sz="2105" b="1">
                <a:solidFill>
                  <a:schemeClr val="dk1"/>
                </a:solidFill>
              </a:rPr>
              <a:t>Strengths</a:t>
            </a:r>
            <a:endParaRPr sz="2105" b="1">
              <a:solidFill>
                <a:schemeClr val="dk1"/>
              </a:solidFill>
            </a:endParaRPr>
          </a:p>
          <a:p>
            <a:pPr marL="457200" lvl="0" indent="-317817" algn="l" rtl="0">
              <a:lnSpc>
                <a:spcPct val="105000"/>
              </a:lnSpc>
              <a:spcBef>
                <a:spcPts val="1200"/>
              </a:spcBef>
              <a:spcAft>
                <a:spcPts val="0"/>
              </a:spcAft>
              <a:buClr>
                <a:srgbClr val="000000"/>
              </a:buClr>
              <a:buSzPts val="1405"/>
              <a:buFont typeface="Arial"/>
              <a:buChar char="●"/>
            </a:pPr>
            <a:r>
              <a:rPr lang="en" sz="1405" b="1" i="1">
                <a:solidFill>
                  <a:schemeClr val="dk1"/>
                </a:solidFill>
              </a:rPr>
              <a:t>Useful.</a:t>
            </a:r>
            <a:r>
              <a:rPr lang="en" sz="1405"/>
              <a:t> Our linear model is simple, easy to understand and interpret. It can present suitable solutions for different knowledgeable people.</a:t>
            </a:r>
            <a:endParaRPr sz="1405"/>
          </a:p>
          <a:p>
            <a:pPr marL="457200" lvl="0" indent="-317817" algn="l" rtl="0">
              <a:lnSpc>
                <a:spcPct val="105000"/>
              </a:lnSpc>
              <a:spcBef>
                <a:spcPts val="0"/>
              </a:spcBef>
              <a:spcAft>
                <a:spcPts val="0"/>
              </a:spcAft>
              <a:buClr>
                <a:srgbClr val="000000"/>
              </a:buClr>
              <a:buSzPts val="1405"/>
              <a:buFont typeface="Arial"/>
              <a:buChar char="●"/>
            </a:pPr>
            <a:r>
              <a:rPr lang="en" sz="1405" b="1" i="1">
                <a:solidFill>
                  <a:schemeClr val="dk1"/>
                </a:solidFill>
              </a:rPr>
              <a:t>Goodness of fitting.</a:t>
            </a:r>
            <a:r>
              <a:rPr lang="en" sz="1405"/>
              <a:t> By dividing</a:t>
            </a:r>
            <a:br>
              <a:rPr lang="en" sz="1405"/>
            </a:br>
            <a:r>
              <a:rPr lang="en" sz="1405"/>
              <a:t>the data to three parts, our model fits better, with smaller RMSE.</a:t>
            </a:r>
            <a:endParaRPr sz="1405"/>
          </a:p>
          <a:p>
            <a:pPr marL="457200" lvl="0" indent="-317817" algn="l" rtl="0">
              <a:lnSpc>
                <a:spcPct val="105000"/>
              </a:lnSpc>
              <a:spcBef>
                <a:spcPts val="0"/>
              </a:spcBef>
              <a:spcAft>
                <a:spcPts val="0"/>
              </a:spcAft>
              <a:buClr>
                <a:srgbClr val="000000"/>
              </a:buClr>
              <a:buSzPts val="1405"/>
              <a:buFont typeface="Arial"/>
              <a:buChar char="●"/>
            </a:pPr>
            <a:r>
              <a:rPr lang="en" sz="1405" b="1" i="1">
                <a:solidFill>
                  <a:schemeClr val="dk1"/>
                </a:solidFill>
              </a:rPr>
              <a:t>Efficient. </a:t>
            </a:r>
            <a:r>
              <a:rPr lang="en" sz="1405"/>
              <a:t>We selected model with Adjusted R^2, which guaranteed it not be overfitted, while stepwise regression method ensures the minimum AIC. 		</a:t>
            </a:r>
            <a:endParaRPr sz="1235">
              <a:solidFill>
                <a:srgbClr val="000000"/>
              </a:solidFill>
              <a:latin typeface="Arial"/>
              <a:ea typeface="Arial"/>
              <a:cs typeface="Arial"/>
              <a:sym typeface="Arial"/>
            </a:endParaRPr>
          </a:p>
        </p:txBody>
      </p:sp>
      <p:sp>
        <p:nvSpPr>
          <p:cNvPr id="267" name="Google Shape;267;p31"/>
          <p:cNvSpPr txBox="1">
            <a:spLocks noGrp="1"/>
          </p:cNvSpPr>
          <p:nvPr>
            <p:ph type="body" idx="2"/>
          </p:nvPr>
        </p:nvSpPr>
        <p:spPr>
          <a:xfrm>
            <a:off x="4643600" y="1468375"/>
            <a:ext cx="3774300" cy="2871600"/>
          </a:xfrm>
          <a:prstGeom prst="rect">
            <a:avLst/>
          </a:prstGeom>
        </p:spPr>
        <p:txBody>
          <a:bodyPr spcFirstLastPara="1" wrap="square" lIns="91425" tIns="91425" rIns="91425" bIns="91425" anchor="t" anchorCtr="0">
            <a:normAutofit/>
          </a:bodyPr>
          <a:lstStyle/>
          <a:p>
            <a:pPr marL="0" marR="0" lvl="0" indent="0" algn="l" rtl="0">
              <a:lnSpc>
                <a:spcPct val="105000"/>
              </a:lnSpc>
              <a:spcBef>
                <a:spcPts val="1100"/>
              </a:spcBef>
              <a:spcAft>
                <a:spcPts val="0"/>
              </a:spcAft>
              <a:buNone/>
            </a:pPr>
            <a:r>
              <a:rPr lang="en" sz="2105" b="1">
                <a:solidFill>
                  <a:schemeClr val="accent3"/>
                </a:solidFill>
              </a:rPr>
              <a:t>Weaknesses</a:t>
            </a:r>
            <a:endParaRPr sz="1405">
              <a:solidFill>
                <a:schemeClr val="accent3"/>
              </a:solidFill>
            </a:endParaRPr>
          </a:p>
          <a:p>
            <a:pPr marL="457200" marR="0" lvl="0" indent="0" algn="l" rtl="0">
              <a:lnSpc>
                <a:spcPct val="105000"/>
              </a:lnSpc>
              <a:spcBef>
                <a:spcPts val="1100"/>
              </a:spcBef>
              <a:spcAft>
                <a:spcPts val="0"/>
              </a:spcAft>
              <a:buNone/>
            </a:pPr>
            <a:endParaRPr sz="1405"/>
          </a:p>
          <a:p>
            <a:pPr marL="457200" marR="0" lvl="0" indent="-317817" algn="l" rtl="0">
              <a:lnSpc>
                <a:spcPct val="105000"/>
              </a:lnSpc>
              <a:spcBef>
                <a:spcPts val="1100"/>
              </a:spcBef>
              <a:spcAft>
                <a:spcPts val="0"/>
              </a:spcAft>
              <a:buSzPts val="1405"/>
              <a:buChar char="●"/>
            </a:pPr>
            <a:r>
              <a:rPr lang="en" sz="1405"/>
              <a:t>The goodness of fit is </a:t>
            </a:r>
            <a:r>
              <a:rPr lang="en" sz="1405" b="1" i="1">
                <a:solidFill>
                  <a:schemeClr val="accent3"/>
                </a:solidFill>
              </a:rPr>
              <a:t>constrained </a:t>
            </a:r>
            <a:r>
              <a:rPr lang="en" sz="1405"/>
              <a:t>by linear model itself and thus, difficult to make more improvement.</a:t>
            </a:r>
            <a:endParaRPr sz="1405"/>
          </a:p>
          <a:p>
            <a:pPr marL="457200" marR="0" lvl="0" indent="-317817" algn="l" rtl="0">
              <a:lnSpc>
                <a:spcPct val="105000"/>
              </a:lnSpc>
              <a:spcBef>
                <a:spcPts val="0"/>
              </a:spcBef>
              <a:spcAft>
                <a:spcPts val="0"/>
              </a:spcAft>
              <a:buClr>
                <a:srgbClr val="000000"/>
              </a:buClr>
              <a:buSzPts val="1405"/>
              <a:buFont typeface="Arial"/>
              <a:buChar char="●"/>
            </a:pPr>
            <a:r>
              <a:rPr lang="en" sz="1405"/>
              <a:t>To make grouping have more practical significance, the sample size of each subset is </a:t>
            </a:r>
            <a:r>
              <a:rPr lang="en" sz="1405" b="1" i="1">
                <a:solidFill>
                  <a:schemeClr val="accent3"/>
                </a:solidFill>
              </a:rPr>
              <a:t>uneven</a:t>
            </a:r>
            <a:r>
              <a:rPr lang="en" sz="1405"/>
              <a:t>. </a:t>
            </a:r>
            <a:endParaRPr sz="1405"/>
          </a:p>
        </p:txBody>
      </p:sp>
      <p:sp>
        <p:nvSpPr>
          <p:cNvPr id="268" name="Google Shape;268;p31"/>
          <p:cNvSpPr txBox="1">
            <a:spLocks noGrp="1"/>
          </p:cNvSpPr>
          <p:nvPr>
            <p:ph type="title"/>
          </p:nvPr>
        </p:nvSpPr>
        <p:spPr>
          <a:xfrm>
            <a:off x="727650" y="5824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Strengths and Weaknesses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body" idx="1"/>
          </p:nvPr>
        </p:nvSpPr>
        <p:spPr>
          <a:xfrm>
            <a:off x="727650" y="1553025"/>
            <a:ext cx="7688700" cy="2261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dirty="0"/>
              <a:t>Body fat percentage is a kind of useful way to evaluate </a:t>
            </a:r>
            <a:r>
              <a:rPr lang="en" sz="1800" dirty="0">
                <a:solidFill>
                  <a:schemeClr val="dk1"/>
                </a:solidFill>
              </a:rPr>
              <a:t>health conditions</a:t>
            </a:r>
            <a:r>
              <a:rPr lang="en" sz="1800" dirty="0"/>
              <a:t>.</a:t>
            </a:r>
            <a:endParaRPr sz="1800" dirty="0"/>
          </a:p>
          <a:p>
            <a:pPr marL="457200" lvl="0" indent="-342900" algn="l" rtl="0">
              <a:spcBef>
                <a:spcPts val="0"/>
              </a:spcBef>
              <a:spcAft>
                <a:spcPts val="0"/>
              </a:spcAft>
              <a:buSzPts val="1800"/>
              <a:buChar char="●"/>
            </a:pPr>
            <a:r>
              <a:rPr lang="en" sz="1800" dirty="0"/>
              <a:t>However, accurate estimation for body fat percentage is </a:t>
            </a:r>
            <a:r>
              <a:rPr lang="en" sz="1800" dirty="0">
                <a:solidFill>
                  <a:schemeClr val="accent3"/>
                </a:solidFill>
              </a:rPr>
              <a:t>inconvenient and costly</a:t>
            </a:r>
            <a:r>
              <a:rPr lang="en" sz="1800" dirty="0"/>
              <a:t>.</a:t>
            </a:r>
            <a:endParaRPr sz="1800" dirty="0"/>
          </a:p>
          <a:p>
            <a:pPr marL="457200" lvl="0" indent="-342900" algn="l" rtl="0">
              <a:spcBef>
                <a:spcPts val="0"/>
              </a:spcBef>
              <a:spcAft>
                <a:spcPts val="0"/>
              </a:spcAft>
              <a:buSzPts val="1800"/>
              <a:buChar char="●"/>
            </a:pPr>
            <a:r>
              <a:rPr lang="en" sz="1800" dirty="0"/>
              <a:t>Need to come up with a “</a:t>
            </a:r>
            <a:r>
              <a:rPr lang="en" sz="1800" b="1" dirty="0">
                <a:solidFill>
                  <a:schemeClr val="dk1"/>
                </a:solidFill>
              </a:rPr>
              <a:t>rule of thumb</a:t>
            </a:r>
            <a:r>
              <a:rPr lang="en" sz="1800" dirty="0"/>
              <a:t>” way to estimate it using available measurements.</a:t>
            </a:r>
            <a:endParaRPr sz="1800" dirty="0"/>
          </a:p>
        </p:txBody>
      </p:sp>
      <p:sp>
        <p:nvSpPr>
          <p:cNvPr id="93" name="Google Shape;93;p14"/>
          <p:cNvSpPr txBox="1">
            <a:spLocks noGrp="1"/>
          </p:cNvSpPr>
          <p:nvPr>
            <p:ph type="title"/>
          </p:nvPr>
        </p:nvSpPr>
        <p:spPr>
          <a:xfrm>
            <a:off x="727650" y="582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Background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2"/>
          <p:cNvSpPr txBox="1">
            <a:spLocks noGrp="1"/>
          </p:cNvSpPr>
          <p:nvPr>
            <p:ph type="ctrTitle"/>
          </p:nvPr>
        </p:nvSpPr>
        <p:spPr>
          <a:xfrm>
            <a:off x="727950" y="2163900"/>
            <a:ext cx="7688100" cy="815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i="1"/>
              <a:t>Thanks！</a:t>
            </a:r>
            <a:endParaRPr i="1"/>
          </a:p>
        </p:txBody>
      </p:sp>
      <p:sp>
        <p:nvSpPr>
          <p:cNvPr id="274" name="Google Shape;274;p32"/>
          <p:cNvSpPr txBox="1">
            <a:spLocks noGrp="1"/>
          </p:cNvSpPr>
          <p:nvPr>
            <p:ph type="subTitle" idx="1"/>
          </p:nvPr>
        </p:nvSpPr>
        <p:spPr>
          <a:xfrm>
            <a:off x="4645952" y="3172900"/>
            <a:ext cx="10995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i="1"/>
              <a:t>Group 8</a:t>
            </a:r>
            <a:endParaRPr b="1" i="1"/>
          </a:p>
        </p:txBody>
      </p:sp>
      <p:sp>
        <p:nvSpPr>
          <p:cNvPr id="275" name="Google Shape;275;p32"/>
          <p:cNvSpPr txBox="1"/>
          <p:nvPr/>
        </p:nvSpPr>
        <p:spPr>
          <a:xfrm>
            <a:off x="5745450" y="3112775"/>
            <a:ext cx="14244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i="1">
                <a:latin typeface="Lato"/>
                <a:ea typeface="Lato"/>
                <a:cs typeface="Lato"/>
                <a:sym typeface="Lato"/>
              </a:rPr>
              <a:t>Lanxin Xiang</a:t>
            </a:r>
            <a:endParaRPr sz="1700" i="1">
              <a:latin typeface="Lato"/>
              <a:ea typeface="Lato"/>
              <a:cs typeface="Lato"/>
              <a:sym typeface="Lato"/>
            </a:endParaRPr>
          </a:p>
          <a:p>
            <a:pPr marL="0" lvl="0" indent="0" algn="l" rtl="0">
              <a:spcBef>
                <a:spcPts val="0"/>
              </a:spcBef>
              <a:spcAft>
                <a:spcPts val="0"/>
              </a:spcAft>
              <a:buNone/>
            </a:pPr>
            <a:r>
              <a:rPr lang="en" sz="1700" i="1">
                <a:latin typeface="Lato"/>
                <a:ea typeface="Lato"/>
                <a:cs typeface="Lato"/>
                <a:sym typeface="Lato"/>
              </a:rPr>
              <a:t>Yuyang He</a:t>
            </a:r>
            <a:endParaRPr sz="1700" i="1">
              <a:latin typeface="Lato"/>
              <a:ea typeface="Lato"/>
              <a:cs typeface="Lato"/>
              <a:sym typeface="Lato"/>
            </a:endParaRPr>
          </a:p>
          <a:p>
            <a:pPr marL="0" lvl="0" indent="0" algn="l" rtl="0">
              <a:spcBef>
                <a:spcPts val="0"/>
              </a:spcBef>
              <a:spcAft>
                <a:spcPts val="0"/>
              </a:spcAft>
              <a:buNone/>
            </a:pPr>
            <a:r>
              <a:rPr lang="en" sz="1700" i="1">
                <a:latin typeface="Lato"/>
                <a:ea typeface="Lato"/>
                <a:cs typeface="Lato"/>
                <a:sym typeface="Lato"/>
              </a:rPr>
              <a:t>Tianyue Luo</a:t>
            </a:r>
            <a:endParaRPr sz="1700" i="1">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body" idx="1"/>
          </p:nvPr>
        </p:nvSpPr>
        <p:spPr>
          <a:xfrm>
            <a:off x="428025" y="1762150"/>
            <a:ext cx="4110000" cy="1584900"/>
          </a:xfrm>
          <a:prstGeom prst="rect">
            <a:avLst/>
          </a:prstGeom>
        </p:spPr>
        <p:txBody>
          <a:bodyPr spcFirstLastPara="1" wrap="square" lIns="91425" tIns="91425" rIns="91425" bIns="91425" anchor="t" anchorCtr="0">
            <a:noAutofit/>
          </a:bodyPr>
          <a:lstStyle/>
          <a:p>
            <a:pPr marL="457200" lvl="0" indent="-323850" algn="l" rtl="0">
              <a:lnSpc>
                <a:spcPct val="105000"/>
              </a:lnSpc>
              <a:spcBef>
                <a:spcPts val="0"/>
              </a:spcBef>
              <a:spcAft>
                <a:spcPts val="0"/>
              </a:spcAft>
              <a:buSzPts val="1500"/>
              <a:buChar char="●"/>
            </a:pPr>
            <a:r>
              <a:rPr lang="en" sz="1500" dirty="0"/>
              <a:t>The two minimum points of BODY FAT are 0.00 and 1.90, which are obviously abnormal.   </a:t>
            </a:r>
            <a:endParaRPr sz="1500" dirty="0"/>
          </a:p>
          <a:p>
            <a:pPr marL="457200" lvl="0" indent="-323850" algn="l" rtl="0">
              <a:lnSpc>
                <a:spcPct val="105000"/>
              </a:lnSpc>
              <a:spcBef>
                <a:spcPts val="0"/>
              </a:spcBef>
              <a:spcAft>
                <a:spcPts val="0"/>
              </a:spcAft>
              <a:buSzPts val="1500"/>
              <a:buChar char="●"/>
            </a:pPr>
            <a:r>
              <a:rPr lang="en" sz="1500" dirty="0"/>
              <a:t>Also, the maximum point of BODY FAT is 45.10, with the smallest DENSITY 0.995. It is not in line with the</a:t>
            </a:r>
            <a:r>
              <a:rPr lang="zh-CN" altLang="en-US" sz="1500" dirty="0"/>
              <a:t> </a:t>
            </a:r>
            <a:r>
              <a:rPr lang="en" sz="1500" dirty="0"/>
              <a:t>actual situation.</a:t>
            </a:r>
            <a:endParaRPr sz="1500" dirty="0"/>
          </a:p>
        </p:txBody>
      </p:sp>
      <p:graphicFrame>
        <p:nvGraphicFramePr>
          <p:cNvPr id="99" name="Google Shape;99;p15"/>
          <p:cNvGraphicFramePr/>
          <p:nvPr/>
        </p:nvGraphicFramePr>
        <p:xfrm>
          <a:off x="4690425" y="1762140"/>
          <a:ext cx="4096550" cy="1523880"/>
        </p:xfrm>
        <a:graphic>
          <a:graphicData uri="http://schemas.openxmlformats.org/drawingml/2006/table">
            <a:tbl>
              <a:tblPr>
                <a:noFill/>
                <a:tableStyleId>{CD254220-CB1E-42EA-9210-B7CBEC101B41}</a:tableStyleId>
              </a:tblPr>
              <a:tblGrid>
                <a:gridCol w="1958550">
                  <a:extLst>
                    <a:ext uri="{9D8B030D-6E8A-4147-A177-3AD203B41FA5}">
                      <a16:colId xmlns:a16="http://schemas.microsoft.com/office/drawing/2014/main" val="20000"/>
                    </a:ext>
                  </a:extLst>
                </a:gridCol>
                <a:gridCol w="2138000">
                  <a:extLst>
                    <a:ext uri="{9D8B030D-6E8A-4147-A177-3AD203B41FA5}">
                      <a16:colId xmlns:a16="http://schemas.microsoft.com/office/drawing/2014/main" val="20001"/>
                    </a:ext>
                  </a:extLst>
                </a:gridCol>
              </a:tblGrid>
              <a:tr h="347925">
                <a:tc>
                  <a:txBody>
                    <a:bodyPr/>
                    <a:lstStyle/>
                    <a:p>
                      <a:pPr marL="0" lvl="0" indent="0" algn="ctr" rtl="0">
                        <a:spcBef>
                          <a:spcPts val="0"/>
                        </a:spcBef>
                        <a:spcAft>
                          <a:spcPts val="0"/>
                        </a:spcAft>
                        <a:buNone/>
                      </a:pPr>
                      <a:r>
                        <a:rPr lang="en" sz="1300">
                          <a:solidFill>
                            <a:schemeClr val="lt1"/>
                          </a:solidFill>
                        </a:rPr>
                        <a:t>Individual </a:t>
                      </a:r>
                      <a:endParaRPr sz="13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300">
                          <a:solidFill>
                            <a:schemeClr val="lt1"/>
                          </a:solidFill>
                        </a:rPr>
                        <a:t>Original Obs.</a:t>
                      </a:r>
                      <a:endParaRPr sz="13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47925">
                <a:tc>
                  <a:txBody>
                    <a:bodyPr/>
                    <a:lstStyle/>
                    <a:p>
                      <a:pPr marL="0" lvl="0" indent="0" algn="ctr" rtl="0">
                        <a:spcBef>
                          <a:spcPts val="0"/>
                        </a:spcBef>
                        <a:spcAft>
                          <a:spcPts val="0"/>
                        </a:spcAft>
                        <a:buNone/>
                      </a:pPr>
                      <a:r>
                        <a:rPr lang="en" sz="1300">
                          <a:solidFill>
                            <a:schemeClr val="dk2"/>
                          </a:solidFill>
                        </a:rPr>
                        <a:t>182</a:t>
                      </a:r>
                      <a:endParaRPr sz="1300">
                        <a:solidFill>
                          <a:schemeClr val="dk2"/>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a:solidFill>
                            <a:schemeClr val="dk2"/>
                          </a:solidFill>
                        </a:rPr>
                        <a:t>Min.Body Fat=0.00</a:t>
                      </a:r>
                      <a:endParaRPr sz="1300">
                        <a:solidFill>
                          <a:schemeClr val="dk2"/>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47925">
                <a:tc>
                  <a:txBody>
                    <a:bodyPr/>
                    <a:lstStyle/>
                    <a:p>
                      <a:pPr marL="0" lvl="0" indent="0" algn="ctr" rtl="0">
                        <a:spcBef>
                          <a:spcPts val="0"/>
                        </a:spcBef>
                        <a:spcAft>
                          <a:spcPts val="0"/>
                        </a:spcAft>
                        <a:buNone/>
                      </a:pPr>
                      <a:r>
                        <a:rPr lang="en" sz="1300"/>
                        <a:t>172</a:t>
                      </a:r>
                      <a:endParaRPr sz="13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a:t>Body Fat=1.90</a:t>
                      </a:r>
                      <a:endParaRPr sz="13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 sz="1300"/>
                        <a:t>216</a:t>
                      </a:r>
                      <a:endParaRPr sz="13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300"/>
                        <a:t>Max.Body Fat=45.10</a:t>
                      </a:r>
                      <a:endParaRPr sz="13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100" name="Google Shape;100;p15"/>
          <p:cNvSpPr txBox="1">
            <a:spLocks noGrp="1"/>
          </p:cNvSpPr>
          <p:nvPr>
            <p:ph type="title"/>
          </p:nvPr>
        </p:nvSpPr>
        <p:spPr>
          <a:xfrm>
            <a:off x="727650" y="582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cleaning</a:t>
            </a:r>
            <a:endParaRPr/>
          </a:p>
        </p:txBody>
      </p:sp>
      <p:sp>
        <p:nvSpPr>
          <p:cNvPr id="101" name="Google Shape;101;p15"/>
          <p:cNvSpPr txBox="1"/>
          <p:nvPr/>
        </p:nvSpPr>
        <p:spPr>
          <a:xfrm>
            <a:off x="727650" y="1185925"/>
            <a:ext cx="7136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Raleway"/>
                <a:ea typeface="Raleway"/>
                <a:cs typeface="Raleway"/>
                <a:sym typeface="Raleway"/>
              </a:rPr>
              <a:t>Abnormal points due to </a:t>
            </a:r>
            <a:r>
              <a:rPr lang="en" sz="2100" b="1">
                <a:solidFill>
                  <a:schemeClr val="accent3"/>
                </a:solidFill>
                <a:latin typeface="Raleway"/>
                <a:ea typeface="Raleway"/>
                <a:cs typeface="Raleway"/>
                <a:sym typeface="Raleway"/>
              </a:rPr>
              <a:t>real situation</a:t>
            </a:r>
            <a:endParaRPr sz="2100" b="1">
              <a:solidFill>
                <a:schemeClr val="accent3"/>
              </a:solidFill>
              <a:latin typeface="Raleway"/>
              <a:ea typeface="Raleway"/>
              <a:cs typeface="Raleway"/>
              <a:sym typeface="Raleway"/>
            </a:endParaRPr>
          </a:p>
        </p:txBody>
      </p:sp>
      <p:sp>
        <p:nvSpPr>
          <p:cNvPr id="102" name="Google Shape;102;p15"/>
          <p:cNvSpPr txBox="1"/>
          <p:nvPr/>
        </p:nvSpPr>
        <p:spPr>
          <a:xfrm>
            <a:off x="428025" y="3514550"/>
            <a:ext cx="4147500" cy="9465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chemeClr val="accent1"/>
              </a:buClr>
              <a:buSzPts val="1500"/>
              <a:buFont typeface="Lato"/>
              <a:buChar char="●"/>
            </a:pPr>
            <a:r>
              <a:rPr lang="en" sz="1500" dirty="0">
                <a:solidFill>
                  <a:schemeClr val="accent1"/>
                </a:solidFill>
                <a:latin typeface="Lato"/>
                <a:ea typeface="Lato"/>
                <a:cs typeface="Lato"/>
                <a:sym typeface="Lato"/>
              </a:rPr>
              <a:t>The minimum HEIGHT is abnormal, with respect to 29.5 inch. However, it can be calculated with ADIPOSITY and WEIGHT.</a:t>
            </a:r>
            <a:endParaRPr sz="1600" dirty="0">
              <a:latin typeface="Lato"/>
              <a:ea typeface="Lato"/>
              <a:cs typeface="Lato"/>
              <a:sym typeface="Lato"/>
            </a:endParaRPr>
          </a:p>
        </p:txBody>
      </p:sp>
      <p:graphicFrame>
        <p:nvGraphicFramePr>
          <p:cNvPr id="103" name="Google Shape;103;p15"/>
          <p:cNvGraphicFramePr/>
          <p:nvPr/>
        </p:nvGraphicFramePr>
        <p:xfrm>
          <a:off x="4690425" y="3556963"/>
          <a:ext cx="4096550" cy="792420"/>
        </p:xfrm>
        <a:graphic>
          <a:graphicData uri="http://schemas.openxmlformats.org/drawingml/2006/table">
            <a:tbl>
              <a:tblPr>
                <a:noFill/>
                <a:tableStyleId>{CD254220-CB1E-42EA-9210-B7CBEC101B41}</a:tableStyleId>
              </a:tblPr>
              <a:tblGrid>
                <a:gridCol w="1050750">
                  <a:extLst>
                    <a:ext uri="{9D8B030D-6E8A-4147-A177-3AD203B41FA5}">
                      <a16:colId xmlns:a16="http://schemas.microsoft.com/office/drawing/2014/main" val="20000"/>
                    </a:ext>
                  </a:extLst>
                </a:gridCol>
                <a:gridCol w="1549350">
                  <a:extLst>
                    <a:ext uri="{9D8B030D-6E8A-4147-A177-3AD203B41FA5}">
                      <a16:colId xmlns:a16="http://schemas.microsoft.com/office/drawing/2014/main" val="20001"/>
                    </a:ext>
                  </a:extLst>
                </a:gridCol>
                <a:gridCol w="1496450">
                  <a:extLst>
                    <a:ext uri="{9D8B030D-6E8A-4147-A177-3AD203B41FA5}">
                      <a16:colId xmlns:a16="http://schemas.microsoft.com/office/drawing/2014/main" val="20002"/>
                    </a:ext>
                  </a:extLst>
                </a:gridCol>
              </a:tblGrid>
              <a:tr h="386625">
                <a:tc>
                  <a:txBody>
                    <a:bodyPr/>
                    <a:lstStyle/>
                    <a:p>
                      <a:pPr marL="0" lvl="0" indent="0" algn="ctr" rtl="0">
                        <a:spcBef>
                          <a:spcPts val="0"/>
                        </a:spcBef>
                        <a:spcAft>
                          <a:spcPts val="0"/>
                        </a:spcAft>
                        <a:buNone/>
                      </a:pPr>
                      <a:r>
                        <a:rPr lang="en">
                          <a:solidFill>
                            <a:schemeClr val="lt1"/>
                          </a:solidFill>
                        </a:rPr>
                        <a:t>Individual</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rPr>
                        <a:t>Original Obs.</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rPr>
                        <a:t>Imputed Obs.</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85950">
                <a:tc>
                  <a:txBody>
                    <a:bodyPr/>
                    <a:lstStyle/>
                    <a:p>
                      <a:pPr marL="0" lvl="0" indent="0" algn="ctr" rtl="0">
                        <a:spcBef>
                          <a:spcPts val="0"/>
                        </a:spcBef>
                        <a:spcAft>
                          <a:spcPts val="0"/>
                        </a:spcAft>
                        <a:buNone/>
                      </a:pPr>
                      <a:r>
                        <a:rPr lang="en">
                          <a:solidFill>
                            <a:schemeClr val="dk2"/>
                          </a:solidFill>
                        </a:rPr>
                        <a:t>42</a:t>
                      </a:r>
                      <a:endParaRPr>
                        <a:solidFill>
                          <a:schemeClr val="dk2"/>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2"/>
                          </a:solidFill>
                        </a:rPr>
                        <a:t>Height=29.5</a:t>
                      </a:r>
                      <a:endParaRPr>
                        <a:solidFill>
                          <a:schemeClr val="dk2"/>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2"/>
                          </a:solidFill>
                        </a:rPr>
                        <a:t>Height=70</a:t>
                      </a:r>
                      <a:endParaRPr>
                        <a:solidFill>
                          <a:schemeClr val="dk2"/>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9" name="Google Shape;109;p16"/>
          <p:cNvSpPr txBox="1">
            <a:spLocks noGrp="1"/>
          </p:cNvSpPr>
          <p:nvPr>
            <p:ph type="title"/>
          </p:nvPr>
        </p:nvSpPr>
        <p:spPr>
          <a:xfrm>
            <a:off x="727650" y="582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cleaning</a:t>
            </a:r>
            <a:endParaRPr/>
          </a:p>
        </p:txBody>
      </p:sp>
      <p:sp>
        <p:nvSpPr>
          <p:cNvPr id="111" name="Google Shape;111;p16"/>
          <p:cNvSpPr txBox="1"/>
          <p:nvPr/>
        </p:nvSpPr>
        <p:spPr>
          <a:xfrm>
            <a:off x="5218550" y="1758975"/>
            <a:ext cx="30759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accent1"/>
                </a:solidFill>
                <a:latin typeface="Lato"/>
                <a:ea typeface="Lato"/>
                <a:cs typeface="Lato"/>
                <a:sym typeface="Lato"/>
              </a:rPr>
              <a:t>Siri’s equation</a:t>
            </a:r>
            <a:endParaRPr sz="1700">
              <a:solidFill>
                <a:schemeClr val="accent1"/>
              </a:solidFill>
              <a:latin typeface="Lato"/>
              <a:ea typeface="Lato"/>
              <a:cs typeface="Lato"/>
              <a:sym typeface="Lato"/>
            </a:endParaRPr>
          </a:p>
          <a:p>
            <a:pPr marL="0" lvl="0" indent="0" algn="l" rtl="0">
              <a:spcBef>
                <a:spcPts val="0"/>
              </a:spcBef>
              <a:spcAft>
                <a:spcPts val="0"/>
              </a:spcAft>
              <a:buNone/>
            </a:pPr>
            <a:r>
              <a:rPr lang="en" sz="1700" b="1">
                <a:solidFill>
                  <a:schemeClr val="dk1"/>
                </a:solidFill>
                <a:latin typeface="Lato"/>
                <a:ea typeface="Lato"/>
                <a:cs typeface="Lato"/>
                <a:sym typeface="Lato"/>
              </a:rPr>
              <a:t>Body Fat=495/Density-450</a:t>
            </a:r>
            <a:endParaRPr sz="1700" b="1">
              <a:solidFill>
                <a:schemeClr val="dk1"/>
              </a:solidFill>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112" name="Google Shape;112;p16"/>
          <p:cNvSpPr txBox="1"/>
          <p:nvPr/>
        </p:nvSpPr>
        <p:spPr>
          <a:xfrm>
            <a:off x="4751450" y="2573150"/>
            <a:ext cx="40101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accent1"/>
              </a:buClr>
              <a:buSzPts val="1400"/>
              <a:buFont typeface="Lato"/>
              <a:buChar char="●"/>
            </a:pPr>
            <a:r>
              <a:rPr lang="en" dirty="0">
                <a:solidFill>
                  <a:schemeClr val="accent1"/>
                </a:solidFill>
                <a:latin typeface="Lato"/>
                <a:ea typeface="Lato"/>
                <a:cs typeface="Lato"/>
                <a:sym typeface="Lato"/>
              </a:rPr>
              <a:t>The percentage of body fat should have a linear function with 1/D.</a:t>
            </a:r>
            <a:endParaRPr dirty="0">
              <a:solidFill>
                <a:schemeClr val="accent1"/>
              </a:solidFill>
              <a:latin typeface="Lato"/>
              <a:ea typeface="Lato"/>
              <a:cs typeface="Lato"/>
              <a:sym typeface="Lato"/>
            </a:endParaRPr>
          </a:p>
          <a:p>
            <a:pPr marL="457200" lvl="0" indent="-317500" algn="l" rtl="0">
              <a:spcBef>
                <a:spcPts val="0"/>
              </a:spcBef>
              <a:spcAft>
                <a:spcPts val="0"/>
              </a:spcAft>
              <a:buClr>
                <a:schemeClr val="accent1"/>
              </a:buClr>
              <a:buSzPts val="1400"/>
              <a:buFont typeface="Lato"/>
              <a:buChar char="●"/>
            </a:pPr>
            <a:r>
              <a:rPr lang="en" dirty="0">
                <a:solidFill>
                  <a:schemeClr val="accent1"/>
                </a:solidFill>
                <a:latin typeface="Lato"/>
                <a:ea typeface="Lato"/>
                <a:cs typeface="Lato"/>
                <a:sym typeface="Lato"/>
              </a:rPr>
              <a:t>According to the plot, the abnormal points 48, 76, and 96 keep away from the straight line. </a:t>
            </a:r>
            <a:endParaRPr dirty="0">
              <a:solidFill>
                <a:schemeClr val="accent1"/>
              </a:solidFill>
              <a:latin typeface="Lato"/>
              <a:ea typeface="Lato"/>
              <a:cs typeface="Lato"/>
              <a:sym typeface="Lato"/>
            </a:endParaRPr>
          </a:p>
          <a:p>
            <a:pPr marL="457200" lvl="0" indent="-317500" algn="l" rtl="0">
              <a:spcBef>
                <a:spcPts val="0"/>
              </a:spcBef>
              <a:spcAft>
                <a:spcPts val="0"/>
              </a:spcAft>
              <a:buClr>
                <a:schemeClr val="accent1"/>
              </a:buClr>
              <a:buSzPts val="1400"/>
              <a:buFont typeface="Lato"/>
              <a:buChar char="●"/>
            </a:pPr>
            <a:r>
              <a:rPr lang="en" dirty="0">
                <a:solidFill>
                  <a:schemeClr val="accent1"/>
                </a:solidFill>
                <a:latin typeface="Lato"/>
                <a:ea typeface="Lato"/>
                <a:cs typeface="Lato"/>
                <a:sym typeface="Lato"/>
              </a:rPr>
              <a:t>It may be due to a recording error. Therefore, we delete it as outliers.</a:t>
            </a:r>
            <a:endParaRPr dirty="0">
              <a:solidFill>
                <a:schemeClr val="accent1"/>
              </a:solidFill>
              <a:latin typeface="Lato"/>
              <a:ea typeface="Lato"/>
              <a:cs typeface="Lato"/>
              <a:sym typeface="Lato"/>
            </a:endParaRPr>
          </a:p>
        </p:txBody>
      </p:sp>
      <p:grpSp>
        <p:nvGrpSpPr>
          <p:cNvPr id="2" name="组合 1">
            <a:extLst>
              <a:ext uri="{FF2B5EF4-FFF2-40B4-BE49-F238E27FC236}">
                <a16:creationId xmlns:a16="http://schemas.microsoft.com/office/drawing/2014/main" id="{56C53C54-8359-0E42-AD29-B4FAE66D4396}"/>
              </a:ext>
            </a:extLst>
          </p:cNvPr>
          <p:cNvGrpSpPr/>
          <p:nvPr/>
        </p:nvGrpSpPr>
        <p:grpSpPr>
          <a:xfrm>
            <a:off x="663175" y="1453525"/>
            <a:ext cx="4322324" cy="3241126"/>
            <a:chOff x="663175" y="1453525"/>
            <a:chExt cx="4322324" cy="3241126"/>
          </a:xfrm>
        </p:grpSpPr>
        <p:pic>
          <p:nvPicPr>
            <p:cNvPr id="108" name="Google Shape;108;p16"/>
            <p:cNvPicPr preferRelativeResize="0"/>
            <p:nvPr/>
          </p:nvPicPr>
          <p:blipFill>
            <a:blip r:embed="rId3">
              <a:alphaModFix/>
            </a:blip>
            <a:stretch>
              <a:fillRect/>
            </a:stretch>
          </p:blipFill>
          <p:spPr>
            <a:xfrm>
              <a:off x="663175" y="1453525"/>
              <a:ext cx="4322324" cy="3241126"/>
            </a:xfrm>
            <a:prstGeom prst="rect">
              <a:avLst/>
            </a:prstGeom>
            <a:noFill/>
            <a:ln>
              <a:noFill/>
            </a:ln>
          </p:spPr>
        </p:pic>
        <p:sp>
          <p:nvSpPr>
            <p:cNvPr id="110" name="Google Shape;110;p16"/>
            <p:cNvSpPr/>
            <p:nvPr/>
          </p:nvSpPr>
          <p:spPr>
            <a:xfrm>
              <a:off x="2436500" y="3300275"/>
              <a:ext cx="194400" cy="1635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a:off x="2378225" y="3912975"/>
              <a:ext cx="194400" cy="1635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a:off x="1526000" y="3300275"/>
              <a:ext cx="194400" cy="1635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6"/>
          <p:cNvSpPr txBox="1"/>
          <p:nvPr/>
        </p:nvSpPr>
        <p:spPr>
          <a:xfrm>
            <a:off x="727650" y="1185925"/>
            <a:ext cx="7136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Raleway"/>
                <a:ea typeface="Raleway"/>
                <a:cs typeface="Raleway"/>
                <a:sym typeface="Raleway"/>
              </a:rPr>
              <a:t>Abnormal points due to </a:t>
            </a:r>
            <a:r>
              <a:rPr lang="en" sz="2100" b="1">
                <a:solidFill>
                  <a:schemeClr val="accent3"/>
                </a:solidFill>
                <a:latin typeface="Raleway"/>
                <a:ea typeface="Raleway"/>
                <a:cs typeface="Raleway"/>
                <a:sym typeface="Raleway"/>
              </a:rPr>
              <a:t>linear relationship</a:t>
            </a:r>
            <a:endParaRPr sz="2100" b="1">
              <a:solidFill>
                <a:schemeClr val="accent3"/>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a:spLocks noGrp="1"/>
          </p:cNvSpPr>
          <p:nvPr>
            <p:ph type="body" idx="2"/>
          </p:nvPr>
        </p:nvSpPr>
        <p:spPr>
          <a:xfrm>
            <a:off x="4832925" y="2111100"/>
            <a:ext cx="4080000" cy="2127000"/>
          </a:xfrm>
          <a:prstGeom prst="rect">
            <a:avLst/>
          </a:prstGeom>
        </p:spPr>
        <p:txBody>
          <a:bodyPr spcFirstLastPara="1" wrap="square" lIns="91425" tIns="91425" rIns="91425" bIns="91425" anchor="t" anchorCtr="0">
            <a:normAutofit/>
          </a:bodyPr>
          <a:lstStyle/>
          <a:p>
            <a:pPr marL="457200" lvl="0" indent="-324008" algn="l" rtl="0">
              <a:lnSpc>
                <a:spcPct val="105000"/>
              </a:lnSpc>
              <a:spcBef>
                <a:spcPts val="0"/>
              </a:spcBef>
              <a:spcAft>
                <a:spcPts val="0"/>
              </a:spcAft>
              <a:buSzPts val="1503"/>
              <a:buChar char="●"/>
            </a:pPr>
            <a:r>
              <a:rPr lang="en" sz="1502" dirty="0"/>
              <a:t>When analyzing the </a:t>
            </a:r>
            <a:r>
              <a:rPr lang="en" sz="1502" dirty="0">
                <a:solidFill>
                  <a:schemeClr val="dk1"/>
                </a:solidFill>
              </a:rPr>
              <a:t>most influential points,</a:t>
            </a:r>
            <a:r>
              <a:rPr lang="en" sz="1502" dirty="0"/>
              <a:t> we make the cook distance plot.</a:t>
            </a:r>
            <a:endParaRPr sz="1502" dirty="0"/>
          </a:p>
          <a:p>
            <a:pPr marL="457200" lvl="0" indent="-324008" algn="l" rtl="0">
              <a:lnSpc>
                <a:spcPct val="105000"/>
              </a:lnSpc>
              <a:spcBef>
                <a:spcPts val="0"/>
              </a:spcBef>
              <a:spcAft>
                <a:spcPts val="0"/>
              </a:spcAft>
              <a:buSzPts val="1503"/>
              <a:buChar char="●"/>
            </a:pPr>
            <a:r>
              <a:rPr lang="en" sz="1502" dirty="0"/>
              <a:t>The points </a:t>
            </a:r>
            <a:r>
              <a:rPr lang="en" sz="1502" b="1" dirty="0">
                <a:solidFill>
                  <a:schemeClr val="accent3"/>
                </a:solidFill>
              </a:rPr>
              <a:t>39</a:t>
            </a:r>
            <a:r>
              <a:rPr lang="en" sz="1502" dirty="0"/>
              <a:t>, </a:t>
            </a:r>
            <a:r>
              <a:rPr lang="en" sz="1502" b="1" dirty="0">
                <a:solidFill>
                  <a:schemeClr val="accent3"/>
                </a:solidFill>
              </a:rPr>
              <a:t>42</a:t>
            </a:r>
            <a:r>
              <a:rPr lang="en" sz="1502" dirty="0"/>
              <a:t> and </a:t>
            </a:r>
            <a:r>
              <a:rPr lang="en" sz="1502" b="1" dirty="0">
                <a:solidFill>
                  <a:schemeClr val="accent3"/>
                </a:solidFill>
              </a:rPr>
              <a:t>86</a:t>
            </a:r>
            <a:r>
              <a:rPr lang="en" sz="1502" dirty="0">
                <a:solidFill>
                  <a:schemeClr val="accent3"/>
                </a:solidFill>
              </a:rPr>
              <a:t> </a:t>
            </a:r>
            <a:r>
              <a:rPr lang="en" sz="1502" dirty="0"/>
              <a:t>seem to be the most influential points. </a:t>
            </a:r>
            <a:endParaRPr sz="1502" dirty="0"/>
          </a:p>
          <a:p>
            <a:pPr marL="457200" lvl="0" indent="-324008" algn="l" rtl="0">
              <a:lnSpc>
                <a:spcPct val="105000"/>
              </a:lnSpc>
              <a:spcBef>
                <a:spcPts val="0"/>
              </a:spcBef>
              <a:spcAft>
                <a:spcPts val="0"/>
              </a:spcAft>
              <a:buSzPts val="1503"/>
              <a:buChar char="●"/>
            </a:pPr>
            <a:r>
              <a:rPr lang="en" sz="1502" dirty="0"/>
              <a:t>We have already known that the 42 point is an outlier and should be replaced by other value. So finally we need to delete two influential points 39 and 86. </a:t>
            </a:r>
            <a:endParaRPr sz="1502" dirty="0"/>
          </a:p>
        </p:txBody>
      </p:sp>
      <p:sp>
        <p:nvSpPr>
          <p:cNvPr id="121" name="Google Shape;121;p17"/>
          <p:cNvSpPr txBox="1">
            <a:spLocks noGrp="1"/>
          </p:cNvSpPr>
          <p:nvPr>
            <p:ph type="title"/>
          </p:nvPr>
        </p:nvSpPr>
        <p:spPr>
          <a:xfrm>
            <a:off x="727650" y="582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cleaning</a:t>
            </a:r>
            <a:endParaRPr/>
          </a:p>
        </p:txBody>
      </p:sp>
      <p:sp>
        <p:nvSpPr>
          <p:cNvPr id="122" name="Google Shape;122;p17"/>
          <p:cNvSpPr txBox="1"/>
          <p:nvPr/>
        </p:nvSpPr>
        <p:spPr>
          <a:xfrm>
            <a:off x="727650" y="1185925"/>
            <a:ext cx="7136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Raleway"/>
                <a:ea typeface="Raleway"/>
                <a:cs typeface="Raleway"/>
                <a:sym typeface="Raleway"/>
              </a:rPr>
              <a:t>Influential point</a:t>
            </a:r>
            <a:endParaRPr sz="2100" b="1">
              <a:solidFill>
                <a:schemeClr val="accent3"/>
              </a:solidFill>
              <a:latin typeface="Raleway"/>
              <a:ea typeface="Raleway"/>
              <a:cs typeface="Raleway"/>
              <a:sym typeface="Raleway"/>
            </a:endParaRPr>
          </a:p>
        </p:txBody>
      </p:sp>
      <p:grpSp>
        <p:nvGrpSpPr>
          <p:cNvPr id="2" name="组合 1">
            <a:extLst>
              <a:ext uri="{FF2B5EF4-FFF2-40B4-BE49-F238E27FC236}">
                <a16:creationId xmlns:a16="http://schemas.microsoft.com/office/drawing/2014/main" id="{EEA946BC-47F7-D948-9801-7855CD5BC7E8}"/>
              </a:ext>
            </a:extLst>
          </p:cNvPr>
          <p:cNvGrpSpPr/>
          <p:nvPr/>
        </p:nvGrpSpPr>
        <p:grpSpPr>
          <a:xfrm>
            <a:off x="614700" y="1693825"/>
            <a:ext cx="4445476" cy="2961549"/>
            <a:chOff x="614700" y="1693825"/>
            <a:chExt cx="4445476" cy="2961549"/>
          </a:xfrm>
        </p:grpSpPr>
        <p:pic>
          <p:nvPicPr>
            <p:cNvPr id="123" name="Google Shape;123;p17"/>
            <p:cNvPicPr preferRelativeResize="0"/>
            <p:nvPr/>
          </p:nvPicPr>
          <p:blipFill>
            <a:blip r:embed="rId3">
              <a:alphaModFix/>
            </a:blip>
            <a:stretch>
              <a:fillRect/>
            </a:stretch>
          </p:blipFill>
          <p:spPr>
            <a:xfrm>
              <a:off x="614700" y="1693825"/>
              <a:ext cx="4445476" cy="2961549"/>
            </a:xfrm>
            <a:prstGeom prst="rect">
              <a:avLst/>
            </a:prstGeom>
            <a:noFill/>
            <a:ln>
              <a:noFill/>
            </a:ln>
          </p:spPr>
        </p:pic>
        <p:sp>
          <p:nvSpPr>
            <p:cNvPr id="124" name="Google Shape;124;p17"/>
            <p:cNvSpPr/>
            <p:nvPr/>
          </p:nvSpPr>
          <p:spPr>
            <a:xfrm>
              <a:off x="1526000" y="2042925"/>
              <a:ext cx="282000" cy="277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1479525" y="3571075"/>
              <a:ext cx="282000" cy="277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2165275" y="3902525"/>
              <a:ext cx="282000" cy="2778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a:spLocks noGrp="1"/>
          </p:cNvSpPr>
          <p:nvPr>
            <p:ph type="title"/>
          </p:nvPr>
        </p:nvSpPr>
        <p:spPr>
          <a:xfrm>
            <a:off x="727650" y="582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cleaning</a:t>
            </a:r>
            <a:endParaRPr/>
          </a:p>
        </p:txBody>
      </p:sp>
      <p:sp>
        <p:nvSpPr>
          <p:cNvPr id="132" name="Google Shape;132;p18"/>
          <p:cNvSpPr txBox="1"/>
          <p:nvPr/>
        </p:nvSpPr>
        <p:spPr>
          <a:xfrm>
            <a:off x="727650" y="1185925"/>
            <a:ext cx="7136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2"/>
                </a:solidFill>
                <a:latin typeface="Raleway"/>
                <a:ea typeface="Raleway"/>
                <a:cs typeface="Raleway"/>
                <a:sym typeface="Raleway"/>
              </a:rPr>
              <a:t>Summary</a:t>
            </a:r>
            <a:endParaRPr sz="2100" b="1">
              <a:solidFill>
                <a:schemeClr val="accent3"/>
              </a:solidFill>
              <a:latin typeface="Raleway"/>
              <a:ea typeface="Raleway"/>
              <a:cs typeface="Raleway"/>
              <a:sym typeface="Raleway"/>
            </a:endParaRPr>
          </a:p>
        </p:txBody>
      </p:sp>
      <p:sp>
        <p:nvSpPr>
          <p:cNvPr id="133" name="Google Shape;133;p18"/>
          <p:cNvSpPr txBox="1"/>
          <p:nvPr/>
        </p:nvSpPr>
        <p:spPr>
          <a:xfrm>
            <a:off x="628975" y="1803575"/>
            <a:ext cx="6887700" cy="2505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accent1"/>
              </a:buClr>
              <a:buSzPts val="1400"/>
              <a:buFont typeface="Lato"/>
              <a:buAutoNum type="arabicPeriod"/>
            </a:pPr>
            <a:r>
              <a:rPr lang="en" dirty="0">
                <a:solidFill>
                  <a:schemeClr val="accent1"/>
                </a:solidFill>
                <a:latin typeface="Lato"/>
                <a:ea typeface="Lato"/>
                <a:cs typeface="Lato"/>
                <a:sym typeface="Lato"/>
              </a:rPr>
              <a:t>We impute individual 42 due to its abnormal height.</a:t>
            </a:r>
            <a:endParaRPr dirty="0">
              <a:solidFill>
                <a:schemeClr val="accent1"/>
              </a:solidFill>
              <a:latin typeface="Lato"/>
              <a:ea typeface="Lato"/>
              <a:cs typeface="Lato"/>
              <a:sym typeface="Lato"/>
            </a:endParaRPr>
          </a:p>
          <a:p>
            <a:pPr marL="0" lvl="0" indent="0" algn="l" rtl="0">
              <a:spcBef>
                <a:spcPts val="0"/>
              </a:spcBef>
              <a:spcAft>
                <a:spcPts val="0"/>
              </a:spcAft>
              <a:buNone/>
            </a:pPr>
            <a:endParaRPr dirty="0">
              <a:solidFill>
                <a:schemeClr val="accent1"/>
              </a:solidFill>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457200" lvl="0" indent="-317500" algn="l" rtl="0">
              <a:lnSpc>
                <a:spcPct val="115000"/>
              </a:lnSpc>
              <a:spcBef>
                <a:spcPts val="0"/>
              </a:spcBef>
              <a:spcAft>
                <a:spcPts val="0"/>
              </a:spcAft>
              <a:buClr>
                <a:schemeClr val="accent1"/>
              </a:buClr>
              <a:buSzPts val="1400"/>
              <a:buFont typeface="Lato"/>
              <a:buAutoNum type="arabicPeriod"/>
            </a:pPr>
            <a:r>
              <a:rPr lang="en" sz="1500" dirty="0">
                <a:solidFill>
                  <a:schemeClr val="accent1"/>
                </a:solidFill>
                <a:latin typeface="Lato"/>
                <a:ea typeface="Lato"/>
                <a:cs typeface="Lato"/>
                <a:sym typeface="Lato"/>
              </a:rPr>
              <a:t>We deleted 7 abnormal points, </a:t>
            </a:r>
            <a:r>
              <a:rPr lang="en" sz="1500" b="1" dirty="0">
                <a:solidFill>
                  <a:schemeClr val="accent1"/>
                </a:solidFill>
                <a:latin typeface="Lato"/>
                <a:ea typeface="Lato"/>
                <a:cs typeface="Lato"/>
                <a:sym typeface="Lato"/>
              </a:rPr>
              <a:t>39,48,76,86,96,172,182,216</a:t>
            </a:r>
            <a:endParaRPr sz="1500" dirty="0">
              <a:solidFill>
                <a:schemeClr val="accent1"/>
              </a:solidFill>
              <a:latin typeface="Lato"/>
              <a:ea typeface="Lato"/>
              <a:cs typeface="Lato"/>
              <a:sym typeface="Lato"/>
            </a:endParaRPr>
          </a:p>
          <a:p>
            <a:pPr marL="457200" lvl="0" indent="-323850" algn="l" rtl="0">
              <a:lnSpc>
                <a:spcPct val="115000"/>
              </a:lnSpc>
              <a:spcBef>
                <a:spcPts val="0"/>
              </a:spcBef>
              <a:spcAft>
                <a:spcPts val="0"/>
              </a:spcAft>
              <a:buClr>
                <a:schemeClr val="accent1"/>
              </a:buClr>
              <a:buSzPts val="1500"/>
              <a:buFont typeface="Lato"/>
              <a:buAutoNum type="arabicPeriod"/>
            </a:pPr>
            <a:r>
              <a:rPr lang="en" sz="1500" dirty="0">
                <a:solidFill>
                  <a:schemeClr val="accent1"/>
                </a:solidFill>
                <a:latin typeface="Lato"/>
                <a:ea typeface="Lato"/>
                <a:cs typeface="Lato"/>
                <a:sym typeface="Lato"/>
              </a:rPr>
              <a:t>Final Cleaned Data: </a:t>
            </a:r>
            <a:r>
              <a:rPr lang="en" sz="1500" b="1" dirty="0">
                <a:solidFill>
                  <a:schemeClr val="accent1"/>
                </a:solidFill>
                <a:latin typeface="Lato"/>
                <a:ea typeface="Lato"/>
                <a:cs typeface="Lato"/>
                <a:sym typeface="Lato"/>
              </a:rPr>
              <a:t>n=244, p=14</a:t>
            </a:r>
            <a:r>
              <a:rPr lang="en" sz="1500" dirty="0">
                <a:solidFill>
                  <a:schemeClr val="accent1"/>
                </a:solidFill>
                <a:latin typeface="Lato"/>
                <a:ea typeface="Lato"/>
                <a:cs typeface="Lato"/>
                <a:sym typeface="Lato"/>
              </a:rPr>
              <a:t> predictors.</a:t>
            </a:r>
            <a:endParaRPr sz="1500" dirty="0">
              <a:solidFill>
                <a:schemeClr val="accent1"/>
              </a:solidFill>
              <a:latin typeface="Lato"/>
              <a:ea typeface="Lato"/>
              <a:cs typeface="Lato"/>
              <a:sym typeface="Lato"/>
            </a:endParaRPr>
          </a:p>
          <a:p>
            <a:pPr marL="457200" lvl="0" indent="-323850" algn="l" rtl="0">
              <a:lnSpc>
                <a:spcPct val="115000"/>
              </a:lnSpc>
              <a:spcBef>
                <a:spcPts val="0"/>
              </a:spcBef>
              <a:spcAft>
                <a:spcPts val="0"/>
              </a:spcAft>
              <a:buClr>
                <a:schemeClr val="accent1"/>
              </a:buClr>
              <a:buSzPts val="1500"/>
              <a:buFont typeface="Lato"/>
              <a:buChar char="●"/>
            </a:pPr>
            <a:r>
              <a:rPr lang="en" sz="1500" dirty="0">
                <a:solidFill>
                  <a:schemeClr val="accent1"/>
                </a:solidFill>
                <a:latin typeface="Lato"/>
                <a:ea typeface="Lato"/>
                <a:cs typeface="Lato"/>
                <a:sym typeface="Lato"/>
              </a:rPr>
              <a:t>Predictors: AGE, WEIGHT, HEIGHT, ADIPOSITY, NECK, CHEST, ABDOMEN, HIP, TIGHT, KNEE, ANKLE, BICEPS, FOREARM, WRIST</a:t>
            </a:r>
            <a:endParaRPr sz="1500" dirty="0">
              <a:solidFill>
                <a:schemeClr val="accent1"/>
              </a:solidFill>
              <a:latin typeface="Lato"/>
              <a:ea typeface="Lato"/>
              <a:cs typeface="Lato"/>
              <a:sym typeface="Lato"/>
            </a:endParaRPr>
          </a:p>
        </p:txBody>
      </p:sp>
      <p:graphicFrame>
        <p:nvGraphicFramePr>
          <p:cNvPr id="134" name="Google Shape;134;p18"/>
          <p:cNvGraphicFramePr/>
          <p:nvPr/>
        </p:nvGraphicFramePr>
        <p:xfrm>
          <a:off x="745375" y="2170213"/>
          <a:ext cx="6491650" cy="792420"/>
        </p:xfrm>
        <a:graphic>
          <a:graphicData uri="http://schemas.openxmlformats.org/drawingml/2006/table">
            <a:tbl>
              <a:tblPr>
                <a:noFill/>
                <a:tableStyleId>{CD254220-CB1E-42EA-9210-B7CBEC101B41}</a:tableStyleId>
              </a:tblPr>
              <a:tblGrid>
                <a:gridCol w="1145500">
                  <a:extLst>
                    <a:ext uri="{9D8B030D-6E8A-4147-A177-3AD203B41FA5}">
                      <a16:colId xmlns:a16="http://schemas.microsoft.com/office/drawing/2014/main" val="20000"/>
                    </a:ext>
                  </a:extLst>
                </a:gridCol>
                <a:gridCol w="1689025">
                  <a:extLst>
                    <a:ext uri="{9D8B030D-6E8A-4147-A177-3AD203B41FA5}">
                      <a16:colId xmlns:a16="http://schemas.microsoft.com/office/drawing/2014/main" val="20001"/>
                    </a:ext>
                  </a:extLst>
                </a:gridCol>
                <a:gridCol w="1631375">
                  <a:extLst>
                    <a:ext uri="{9D8B030D-6E8A-4147-A177-3AD203B41FA5}">
                      <a16:colId xmlns:a16="http://schemas.microsoft.com/office/drawing/2014/main" val="20002"/>
                    </a:ext>
                  </a:extLst>
                </a:gridCol>
                <a:gridCol w="2025750">
                  <a:extLst>
                    <a:ext uri="{9D8B030D-6E8A-4147-A177-3AD203B41FA5}">
                      <a16:colId xmlns:a16="http://schemas.microsoft.com/office/drawing/2014/main" val="20003"/>
                    </a:ext>
                  </a:extLst>
                </a:gridCol>
              </a:tblGrid>
              <a:tr h="267600">
                <a:tc>
                  <a:txBody>
                    <a:bodyPr/>
                    <a:lstStyle/>
                    <a:p>
                      <a:pPr marL="0" lvl="0" indent="0" algn="ctr" rtl="0">
                        <a:spcBef>
                          <a:spcPts val="0"/>
                        </a:spcBef>
                        <a:spcAft>
                          <a:spcPts val="0"/>
                        </a:spcAft>
                        <a:buNone/>
                      </a:pPr>
                      <a:r>
                        <a:rPr lang="en">
                          <a:solidFill>
                            <a:schemeClr val="lt1"/>
                          </a:solidFill>
                        </a:rPr>
                        <a:t>Individual</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rPr>
                        <a:t>Original Obs.</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rPr>
                        <a:t>Imputed Obs.</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rPr>
                        <a:t>Imputed Method</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67600">
                <a:tc>
                  <a:txBody>
                    <a:bodyPr/>
                    <a:lstStyle/>
                    <a:p>
                      <a:pPr marL="0" lvl="0" indent="0" algn="ctr" rtl="0">
                        <a:spcBef>
                          <a:spcPts val="0"/>
                        </a:spcBef>
                        <a:spcAft>
                          <a:spcPts val="0"/>
                        </a:spcAft>
                        <a:buNone/>
                      </a:pPr>
                      <a:r>
                        <a:rPr lang="en">
                          <a:solidFill>
                            <a:schemeClr val="dk2"/>
                          </a:solidFill>
                        </a:rPr>
                        <a:t>42</a:t>
                      </a:r>
                      <a:endParaRPr>
                        <a:solidFill>
                          <a:schemeClr val="dk2"/>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2"/>
                          </a:solidFill>
                        </a:rPr>
                        <a:t>Height=29.5</a:t>
                      </a:r>
                      <a:endParaRPr>
                        <a:solidFill>
                          <a:schemeClr val="dk2"/>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2"/>
                          </a:solidFill>
                        </a:rPr>
                        <a:t>Height=69.4</a:t>
                      </a:r>
                      <a:endParaRPr>
                        <a:solidFill>
                          <a:schemeClr val="dk2"/>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2"/>
                          </a:solidFill>
                        </a:rPr>
                        <a:t>√(Weight/Adiposity)</a:t>
                      </a:r>
                      <a:endParaRPr>
                        <a:solidFill>
                          <a:schemeClr val="dk2"/>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729450" y="1318650"/>
            <a:ext cx="40443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00"/>
              <a:t>Metric for </a:t>
            </a:r>
            <a:r>
              <a:rPr lang="en" sz="2100">
                <a:solidFill>
                  <a:schemeClr val="accent3"/>
                </a:solidFill>
              </a:rPr>
              <a:t>Choosing Model</a:t>
            </a:r>
            <a:endParaRPr sz="2100">
              <a:solidFill>
                <a:schemeClr val="accent3"/>
              </a:solidFill>
            </a:endParaRPr>
          </a:p>
        </p:txBody>
      </p:sp>
      <p:sp>
        <p:nvSpPr>
          <p:cNvPr id="140" name="Google Shape;140;p19"/>
          <p:cNvSpPr txBox="1">
            <a:spLocks noGrp="1"/>
          </p:cNvSpPr>
          <p:nvPr>
            <p:ph type="body" idx="1"/>
          </p:nvPr>
        </p:nvSpPr>
        <p:spPr>
          <a:xfrm>
            <a:off x="577050" y="1774075"/>
            <a:ext cx="4131000" cy="292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sz="1800" b="1" dirty="0">
                <a:solidFill>
                  <a:schemeClr val="dk1"/>
                </a:solidFill>
              </a:rPr>
              <a:t>Realistic.</a:t>
            </a:r>
            <a:endParaRPr sz="1800" b="1" dirty="0">
              <a:solidFill>
                <a:schemeClr val="dk1"/>
              </a:solidFill>
            </a:endParaRPr>
          </a:p>
          <a:p>
            <a:pPr marL="457200" lvl="0" indent="-342900" algn="l" rtl="0">
              <a:spcBef>
                <a:spcPts val="0"/>
              </a:spcBef>
              <a:spcAft>
                <a:spcPts val="0"/>
              </a:spcAft>
              <a:buSzPts val="1800"/>
              <a:buChar char="●"/>
            </a:pPr>
            <a:r>
              <a:rPr lang="en" sz="1400" dirty="0"/>
              <a:t>A model should behave realistically. For example, people in different age groups have different physical qualities and functions, so they can be considered as different groups.</a:t>
            </a:r>
            <a:endParaRPr sz="1400" dirty="0"/>
          </a:p>
          <a:p>
            <a:pPr marL="457200" lvl="0" indent="-342900" algn="l" rtl="0">
              <a:spcBef>
                <a:spcPts val="0"/>
              </a:spcBef>
              <a:spcAft>
                <a:spcPts val="0"/>
              </a:spcAft>
              <a:buClr>
                <a:schemeClr val="dk1"/>
              </a:buClr>
              <a:buSzPts val="1800"/>
              <a:buChar char="●"/>
            </a:pPr>
            <a:r>
              <a:rPr lang="en" sz="1800" b="1" dirty="0">
                <a:solidFill>
                  <a:schemeClr val="dk1"/>
                </a:solidFill>
              </a:rPr>
              <a:t>Simple to interpret and use.</a:t>
            </a:r>
            <a:endParaRPr sz="1800" b="1" dirty="0">
              <a:solidFill>
                <a:schemeClr val="dk1"/>
              </a:solidFill>
            </a:endParaRPr>
          </a:p>
          <a:p>
            <a:pPr marL="457200" lvl="0" indent="-342900" algn="l" rtl="0">
              <a:spcBef>
                <a:spcPts val="0"/>
              </a:spcBef>
              <a:spcAft>
                <a:spcPts val="0"/>
              </a:spcAft>
              <a:buSzPts val="1800"/>
              <a:buChar char="●"/>
            </a:pPr>
            <a:r>
              <a:rPr lang="en" sz="1400" dirty="0"/>
              <a:t>A good model should be explained and make practical sense. Similarly, it should take into account the knowledge of non-specialists.</a:t>
            </a:r>
            <a:endParaRPr sz="1400" dirty="0"/>
          </a:p>
        </p:txBody>
      </p:sp>
      <p:sp>
        <p:nvSpPr>
          <p:cNvPr id="141" name="Google Shape;141;p19"/>
          <p:cNvSpPr txBox="1">
            <a:spLocks noGrp="1"/>
          </p:cNvSpPr>
          <p:nvPr>
            <p:ph type="title"/>
          </p:nvPr>
        </p:nvSpPr>
        <p:spPr>
          <a:xfrm>
            <a:off x="727650" y="582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Finding Best Model for Body Fat</a:t>
            </a:r>
            <a:endParaRPr/>
          </a:p>
        </p:txBody>
      </p:sp>
      <p:sp>
        <p:nvSpPr>
          <p:cNvPr id="142" name="Google Shape;142;p19"/>
          <p:cNvSpPr txBox="1">
            <a:spLocks noGrp="1"/>
          </p:cNvSpPr>
          <p:nvPr>
            <p:ph type="title"/>
          </p:nvPr>
        </p:nvSpPr>
        <p:spPr>
          <a:xfrm>
            <a:off x="4890000" y="1318650"/>
            <a:ext cx="40443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00"/>
              <a:t>Metric for </a:t>
            </a:r>
            <a:r>
              <a:rPr lang="en" sz="2100">
                <a:solidFill>
                  <a:schemeClr val="accent3"/>
                </a:solidFill>
              </a:rPr>
              <a:t>Model Performance</a:t>
            </a:r>
            <a:endParaRPr sz="2100">
              <a:solidFill>
                <a:schemeClr val="accent3"/>
              </a:solidFill>
            </a:endParaRPr>
          </a:p>
        </p:txBody>
      </p:sp>
      <p:sp>
        <p:nvSpPr>
          <p:cNvPr id="143" name="Google Shape;143;p19"/>
          <p:cNvSpPr txBox="1">
            <a:spLocks noGrp="1"/>
          </p:cNvSpPr>
          <p:nvPr>
            <p:ph type="body" idx="1"/>
          </p:nvPr>
        </p:nvSpPr>
        <p:spPr>
          <a:xfrm>
            <a:off x="4846650" y="1991725"/>
            <a:ext cx="4131000" cy="2490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chemeClr val="dk1"/>
              </a:buClr>
              <a:buSzPts val="1800"/>
              <a:buChar char="●"/>
            </a:pPr>
            <a:r>
              <a:rPr lang="en" sz="1800" b="1" dirty="0">
                <a:solidFill>
                  <a:schemeClr val="dk1"/>
                </a:solidFill>
              </a:rPr>
              <a:t>Adjusted R^2</a:t>
            </a:r>
            <a:endParaRPr sz="1800" b="1" dirty="0">
              <a:solidFill>
                <a:schemeClr val="dk1"/>
              </a:solidFill>
            </a:endParaRPr>
          </a:p>
          <a:p>
            <a:pPr marL="457200" lvl="0" indent="-342900" algn="l" rtl="0">
              <a:spcBef>
                <a:spcPts val="0"/>
              </a:spcBef>
              <a:spcAft>
                <a:spcPts val="0"/>
              </a:spcAft>
              <a:buSzPts val="1800"/>
              <a:buChar char="●"/>
            </a:pPr>
            <a:r>
              <a:rPr lang="en" sz="1400" dirty="0"/>
              <a:t>It can show how the predictors interpret the body fat and can avoid the violation of objective facts caused by too many variables.</a:t>
            </a:r>
            <a:endParaRPr sz="1400" dirty="0"/>
          </a:p>
          <a:p>
            <a:pPr marL="457200" lvl="0" indent="-342900" algn="l" rtl="0">
              <a:spcBef>
                <a:spcPts val="0"/>
              </a:spcBef>
              <a:spcAft>
                <a:spcPts val="0"/>
              </a:spcAft>
              <a:buClr>
                <a:schemeClr val="dk1"/>
              </a:buClr>
              <a:buSzPts val="1800"/>
              <a:buChar char="●"/>
            </a:pPr>
            <a:r>
              <a:rPr lang="en" sz="1800" b="1" dirty="0">
                <a:solidFill>
                  <a:schemeClr val="dk1"/>
                </a:solidFill>
              </a:rPr>
              <a:t>RMSE</a:t>
            </a:r>
            <a:endParaRPr sz="1800" b="1" dirty="0">
              <a:solidFill>
                <a:schemeClr val="dk1"/>
              </a:solidFill>
            </a:endParaRPr>
          </a:p>
          <a:p>
            <a:pPr marL="457200" lvl="0" indent="-342900" algn="l" rtl="0">
              <a:spcBef>
                <a:spcPts val="0"/>
              </a:spcBef>
              <a:spcAft>
                <a:spcPts val="0"/>
              </a:spcAft>
              <a:buSzPts val="1800"/>
              <a:buChar char="●"/>
            </a:pPr>
            <a:r>
              <a:rPr lang="en" sz="1400" dirty="0"/>
              <a:t>To show how accurate the model is.</a:t>
            </a:r>
            <a:endParaRPr sz="1400" dirty="0"/>
          </a:p>
          <a:p>
            <a:pPr marL="457200" lvl="0" indent="-342900" algn="l" rtl="0">
              <a:spcBef>
                <a:spcPts val="0"/>
              </a:spcBef>
              <a:spcAft>
                <a:spcPts val="0"/>
              </a:spcAft>
              <a:buClr>
                <a:schemeClr val="dk1"/>
              </a:buClr>
              <a:buSzPts val="1800"/>
              <a:buChar char="●"/>
            </a:pPr>
            <a:r>
              <a:rPr lang="en" sz="1800" b="1" dirty="0">
                <a:solidFill>
                  <a:schemeClr val="dk1"/>
                </a:solidFill>
              </a:rPr>
              <a:t>Residuals</a:t>
            </a:r>
            <a:endParaRPr sz="1800" b="1" dirty="0">
              <a:solidFill>
                <a:schemeClr val="dk1"/>
              </a:solidFill>
            </a:endParaRPr>
          </a:p>
          <a:p>
            <a:pPr marL="457200" lvl="0" indent="-342900" algn="l" rtl="0">
              <a:spcBef>
                <a:spcPts val="0"/>
              </a:spcBef>
              <a:spcAft>
                <a:spcPts val="0"/>
              </a:spcAft>
              <a:buSzPts val="1800"/>
              <a:buChar char="●"/>
            </a:pPr>
            <a:r>
              <a:rPr lang="en" sz="1400" dirty="0"/>
              <a:t>To test the assumptions of the model</a:t>
            </a:r>
            <a:endParaRPr sz="18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0"/>
          <p:cNvSpPr txBox="1">
            <a:spLocks noGrp="1"/>
          </p:cNvSpPr>
          <p:nvPr>
            <p:ph type="title"/>
          </p:nvPr>
        </p:nvSpPr>
        <p:spPr>
          <a:xfrm>
            <a:off x="727650" y="582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Motivations</a:t>
            </a:r>
            <a:endParaRPr/>
          </a:p>
        </p:txBody>
      </p:sp>
      <p:graphicFrame>
        <p:nvGraphicFramePr>
          <p:cNvPr id="149" name="Google Shape;149;p20"/>
          <p:cNvGraphicFramePr/>
          <p:nvPr/>
        </p:nvGraphicFramePr>
        <p:xfrm>
          <a:off x="4572000" y="1117597"/>
          <a:ext cx="4117650" cy="2011555"/>
        </p:xfrm>
        <a:graphic>
          <a:graphicData uri="http://schemas.openxmlformats.org/drawingml/2006/table">
            <a:tbl>
              <a:tblPr>
                <a:noFill/>
                <a:tableStyleId>{CD254220-CB1E-42EA-9210-B7CBEC101B41}</a:tableStyleId>
              </a:tblPr>
              <a:tblGrid>
                <a:gridCol w="803625">
                  <a:extLst>
                    <a:ext uri="{9D8B030D-6E8A-4147-A177-3AD203B41FA5}">
                      <a16:colId xmlns:a16="http://schemas.microsoft.com/office/drawing/2014/main" val="20000"/>
                    </a:ext>
                  </a:extLst>
                </a:gridCol>
                <a:gridCol w="1251375">
                  <a:extLst>
                    <a:ext uri="{9D8B030D-6E8A-4147-A177-3AD203B41FA5}">
                      <a16:colId xmlns:a16="http://schemas.microsoft.com/office/drawing/2014/main" val="20001"/>
                    </a:ext>
                  </a:extLst>
                </a:gridCol>
                <a:gridCol w="872775">
                  <a:extLst>
                    <a:ext uri="{9D8B030D-6E8A-4147-A177-3AD203B41FA5}">
                      <a16:colId xmlns:a16="http://schemas.microsoft.com/office/drawing/2014/main" val="20002"/>
                    </a:ext>
                  </a:extLst>
                </a:gridCol>
                <a:gridCol w="1189875">
                  <a:extLst>
                    <a:ext uri="{9D8B030D-6E8A-4147-A177-3AD203B41FA5}">
                      <a16:colId xmlns:a16="http://schemas.microsoft.com/office/drawing/2014/main" val="20003"/>
                    </a:ext>
                  </a:extLst>
                </a:gridCol>
              </a:tblGrid>
              <a:tr h="822925">
                <a:tc>
                  <a:txBody>
                    <a:bodyPr/>
                    <a:lstStyle/>
                    <a:p>
                      <a:pPr marL="0" lvl="0" indent="0" algn="ctr" rtl="0">
                        <a:spcBef>
                          <a:spcPts val="0"/>
                        </a:spcBef>
                        <a:spcAft>
                          <a:spcPts val="0"/>
                        </a:spcAft>
                        <a:buNone/>
                      </a:pPr>
                      <a:r>
                        <a:rPr lang="en">
                          <a:solidFill>
                            <a:schemeClr val="lt1"/>
                          </a:solidFill>
                        </a:rPr>
                        <a:t>Group</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rPr>
                        <a:t>Age</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rPr>
                        <a:t>Sample</a:t>
                      </a:r>
                      <a:endParaRPr>
                        <a:solidFill>
                          <a:schemeClr val="lt1"/>
                        </a:solidFill>
                      </a:endParaRPr>
                    </a:p>
                    <a:p>
                      <a:pPr marL="0" lvl="0" indent="0" algn="ctr" rtl="0">
                        <a:spcBef>
                          <a:spcPts val="0"/>
                        </a:spcBef>
                        <a:spcAft>
                          <a:spcPts val="0"/>
                        </a:spcAft>
                        <a:buNone/>
                      </a:pPr>
                      <a:r>
                        <a:rPr lang="en">
                          <a:solidFill>
                            <a:schemeClr val="lt1"/>
                          </a:solidFill>
                        </a:rPr>
                        <a:t>Size</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rPr>
                        <a:t>Category </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t>1</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t>22-45</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t>133</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t>Young Adult</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a:t>2</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t>46-60</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t>77</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t>Middle Age</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a:t>3</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t>60-81</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t>34</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t>Old Age</a:t>
                      </a: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150" name="Google Shape;150;p20"/>
          <p:cNvSpPr txBox="1"/>
          <p:nvPr/>
        </p:nvSpPr>
        <p:spPr>
          <a:xfrm>
            <a:off x="4572000" y="3403300"/>
            <a:ext cx="4117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accent1"/>
                </a:solidFill>
                <a:latin typeface="Lato"/>
                <a:ea typeface="Lato"/>
                <a:cs typeface="Lato"/>
                <a:sym typeface="Lato"/>
              </a:rPr>
              <a:t>There are great differences in the physical conditions of people of different age groups. According to the definition of WHO, we grouped the data according to age and established models under different groups.</a:t>
            </a:r>
            <a:endParaRPr dirty="0">
              <a:solidFill>
                <a:schemeClr val="accent1"/>
              </a:solidFill>
              <a:latin typeface="Lato"/>
              <a:ea typeface="Lato"/>
              <a:cs typeface="Lato"/>
              <a:sym typeface="Lato"/>
            </a:endParaRPr>
          </a:p>
        </p:txBody>
      </p:sp>
      <p:pic>
        <p:nvPicPr>
          <p:cNvPr id="151" name="Google Shape;151;p20"/>
          <p:cNvPicPr preferRelativeResize="0"/>
          <p:nvPr/>
        </p:nvPicPr>
        <p:blipFill>
          <a:blip r:embed="rId3">
            <a:alphaModFix/>
          </a:blip>
          <a:stretch>
            <a:fillRect/>
          </a:stretch>
        </p:blipFill>
        <p:spPr>
          <a:xfrm>
            <a:off x="910575" y="1270000"/>
            <a:ext cx="3337999" cy="1807600"/>
          </a:xfrm>
          <a:prstGeom prst="rect">
            <a:avLst/>
          </a:prstGeom>
          <a:noFill/>
          <a:ln>
            <a:noFill/>
          </a:ln>
        </p:spPr>
      </p:pic>
      <p:pic>
        <p:nvPicPr>
          <p:cNvPr id="152" name="Google Shape;152;p20"/>
          <p:cNvPicPr preferRelativeResize="0"/>
          <p:nvPr/>
        </p:nvPicPr>
        <p:blipFill>
          <a:blip r:embed="rId4">
            <a:alphaModFix/>
          </a:blip>
          <a:stretch>
            <a:fillRect/>
          </a:stretch>
        </p:blipFill>
        <p:spPr>
          <a:xfrm>
            <a:off x="910575" y="3077600"/>
            <a:ext cx="3225677" cy="18670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1"/>
          <p:cNvSpPr txBox="1">
            <a:spLocks noGrp="1"/>
          </p:cNvSpPr>
          <p:nvPr>
            <p:ph type="title"/>
          </p:nvPr>
        </p:nvSpPr>
        <p:spPr>
          <a:xfrm>
            <a:off x="727800" y="1459350"/>
            <a:ext cx="7688400" cy="1662300"/>
          </a:xfrm>
          <a:prstGeom prst="rect">
            <a:avLst/>
          </a:prstGeom>
        </p:spPr>
        <p:txBody>
          <a:bodyPr spcFirstLastPara="1" wrap="square" lIns="91425" tIns="91425" rIns="91425" bIns="91425" anchor="t" anchorCtr="0">
            <a:normAutofit/>
          </a:bodyPr>
          <a:lstStyle/>
          <a:p>
            <a:pPr marL="457200" lvl="0" indent="-361950" algn="l" rtl="0">
              <a:lnSpc>
                <a:spcPct val="115000"/>
              </a:lnSpc>
              <a:spcBef>
                <a:spcPts val="0"/>
              </a:spcBef>
              <a:spcAft>
                <a:spcPts val="0"/>
              </a:spcAft>
              <a:buClr>
                <a:schemeClr val="accent1"/>
              </a:buClr>
              <a:buSzPts val="2100"/>
              <a:buFont typeface="Lato"/>
              <a:buAutoNum type="arabicPeriod"/>
            </a:pPr>
            <a:r>
              <a:rPr lang="en" sz="2100" b="0">
                <a:solidFill>
                  <a:schemeClr val="accent1"/>
                </a:solidFill>
                <a:latin typeface="Lato"/>
                <a:ea typeface="Lato"/>
                <a:cs typeface="Lato"/>
                <a:sym typeface="Lato"/>
              </a:rPr>
              <a:t>Take “AGE” as a variable, called whole model.</a:t>
            </a:r>
            <a:endParaRPr sz="2100" b="0">
              <a:solidFill>
                <a:schemeClr val="accent1"/>
              </a:solidFill>
              <a:latin typeface="Lato"/>
              <a:ea typeface="Lato"/>
              <a:cs typeface="Lato"/>
              <a:sym typeface="Lato"/>
            </a:endParaRPr>
          </a:p>
          <a:p>
            <a:pPr marL="457200" lvl="0" indent="-361950" algn="l" rtl="0">
              <a:lnSpc>
                <a:spcPct val="115000"/>
              </a:lnSpc>
              <a:spcBef>
                <a:spcPts val="0"/>
              </a:spcBef>
              <a:spcAft>
                <a:spcPts val="0"/>
              </a:spcAft>
              <a:buClr>
                <a:schemeClr val="dk1"/>
              </a:buClr>
              <a:buSzPts val="2100"/>
              <a:buFont typeface="Lato"/>
              <a:buChar char="●"/>
            </a:pPr>
            <a:r>
              <a:rPr lang="en" sz="2100" b="0" i="1">
                <a:solidFill>
                  <a:schemeClr val="dk1"/>
                </a:solidFill>
                <a:latin typeface="Lato"/>
                <a:ea typeface="Lato"/>
                <a:cs typeface="Lato"/>
                <a:sym typeface="Lato"/>
              </a:rPr>
              <a:t>Y~AGE+WEIGHT+HEIGHT+NECK +...+WRIST</a:t>
            </a:r>
            <a:endParaRPr sz="2100" b="0" i="1">
              <a:solidFill>
                <a:schemeClr val="dk1"/>
              </a:solidFill>
              <a:latin typeface="Lato"/>
              <a:ea typeface="Lato"/>
              <a:cs typeface="Lato"/>
              <a:sym typeface="Lato"/>
            </a:endParaRPr>
          </a:p>
          <a:p>
            <a:pPr marL="457200" lvl="0" indent="-361950" algn="l" rtl="0">
              <a:lnSpc>
                <a:spcPct val="115000"/>
              </a:lnSpc>
              <a:spcBef>
                <a:spcPts val="0"/>
              </a:spcBef>
              <a:spcAft>
                <a:spcPts val="0"/>
              </a:spcAft>
              <a:buClr>
                <a:schemeClr val="dk1"/>
              </a:buClr>
              <a:buSzPts val="2100"/>
              <a:buFont typeface="Lato"/>
              <a:buChar char="●"/>
            </a:pPr>
            <a:r>
              <a:rPr lang="en" sz="2100" b="0" i="1">
                <a:solidFill>
                  <a:schemeClr val="dk1"/>
                </a:solidFill>
                <a:latin typeface="Lato"/>
                <a:ea typeface="Lato"/>
                <a:cs typeface="Lato"/>
                <a:sym typeface="Lato"/>
              </a:rPr>
              <a:t>Use stepwise method to select variables.</a:t>
            </a:r>
            <a:endParaRPr sz="2100" b="0" i="1">
              <a:solidFill>
                <a:schemeClr val="dk1"/>
              </a:solidFill>
              <a:latin typeface="Lato"/>
              <a:ea typeface="Lato"/>
              <a:cs typeface="Lato"/>
              <a:sym typeface="Lato"/>
            </a:endParaRPr>
          </a:p>
        </p:txBody>
      </p:sp>
      <p:sp>
        <p:nvSpPr>
          <p:cNvPr id="158" name="Google Shape;158;p21"/>
          <p:cNvSpPr txBox="1">
            <a:spLocks noGrp="1"/>
          </p:cNvSpPr>
          <p:nvPr>
            <p:ph type="title"/>
          </p:nvPr>
        </p:nvSpPr>
        <p:spPr>
          <a:xfrm>
            <a:off x="727650" y="582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Candidate Models</a:t>
            </a:r>
            <a:endParaRPr/>
          </a:p>
        </p:txBody>
      </p:sp>
      <p:sp>
        <p:nvSpPr>
          <p:cNvPr id="159" name="Google Shape;159;p21"/>
          <p:cNvSpPr txBox="1">
            <a:spLocks noGrp="1"/>
          </p:cNvSpPr>
          <p:nvPr>
            <p:ph type="title"/>
          </p:nvPr>
        </p:nvSpPr>
        <p:spPr>
          <a:xfrm>
            <a:off x="727800" y="2885925"/>
            <a:ext cx="7688400" cy="16623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2100" b="0">
                <a:solidFill>
                  <a:srgbClr val="000000"/>
                </a:solidFill>
                <a:latin typeface="Lato"/>
                <a:ea typeface="Lato"/>
                <a:cs typeface="Lato"/>
                <a:sym typeface="Lato"/>
              </a:rPr>
              <a:t>2.     </a:t>
            </a:r>
            <a:r>
              <a:rPr lang="en" sz="2100" b="0">
                <a:solidFill>
                  <a:schemeClr val="accent1"/>
                </a:solidFill>
                <a:latin typeface="Lato"/>
                <a:ea typeface="Lato"/>
                <a:cs typeface="Lato"/>
                <a:sym typeface="Lato"/>
              </a:rPr>
              <a:t>Take “AGE” as a factor, called factor model.</a:t>
            </a:r>
            <a:endParaRPr sz="2100" b="0">
              <a:solidFill>
                <a:schemeClr val="accent1"/>
              </a:solidFill>
              <a:latin typeface="Lato"/>
              <a:ea typeface="Lato"/>
              <a:cs typeface="Lato"/>
              <a:sym typeface="Lato"/>
            </a:endParaRPr>
          </a:p>
          <a:p>
            <a:pPr marL="457200" lvl="0" indent="-361950" algn="l" rtl="0">
              <a:lnSpc>
                <a:spcPct val="115000"/>
              </a:lnSpc>
              <a:spcBef>
                <a:spcPts val="0"/>
              </a:spcBef>
              <a:spcAft>
                <a:spcPts val="0"/>
              </a:spcAft>
              <a:buClr>
                <a:schemeClr val="dk1"/>
              </a:buClr>
              <a:buSzPts val="2100"/>
              <a:buFont typeface="Lato"/>
              <a:buChar char="●"/>
            </a:pPr>
            <a:r>
              <a:rPr lang="en" sz="2100" b="0" i="1">
                <a:solidFill>
                  <a:schemeClr val="dk1"/>
                </a:solidFill>
                <a:latin typeface="Lato"/>
                <a:ea typeface="Lato"/>
                <a:cs typeface="Lato"/>
                <a:sym typeface="Lato"/>
              </a:rPr>
              <a:t>Y~</a:t>
            </a:r>
            <a:r>
              <a:rPr lang="en" sz="2100" b="0" i="1">
                <a:solidFill>
                  <a:schemeClr val="accent3"/>
                </a:solidFill>
                <a:latin typeface="Lato"/>
                <a:ea typeface="Lato"/>
                <a:cs typeface="Lato"/>
                <a:sym typeface="Lato"/>
              </a:rPr>
              <a:t>factor</a:t>
            </a:r>
            <a:r>
              <a:rPr lang="en" sz="2100" b="0" i="1">
                <a:solidFill>
                  <a:schemeClr val="dk1"/>
                </a:solidFill>
                <a:latin typeface="Lato"/>
                <a:ea typeface="Lato"/>
                <a:cs typeface="Lato"/>
                <a:sym typeface="Lato"/>
              </a:rPr>
              <a:t>(AGE)+WEIGHT+HEIGHT+NECK +...+WRIST</a:t>
            </a:r>
            <a:endParaRPr sz="2100" b="0" i="1">
              <a:solidFill>
                <a:schemeClr val="dk1"/>
              </a:solidFill>
              <a:latin typeface="Lato"/>
              <a:ea typeface="Lato"/>
              <a:cs typeface="Lato"/>
              <a:sym typeface="Lato"/>
            </a:endParaRPr>
          </a:p>
          <a:p>
            <a:pPr marL="457200" lvl="0" indent="-361950" algn="l" rtl="0">
              <a:lnSpc>
                <a:spcPct val="115000"/>
              </a:lnSpc>
              <a:spcBef>
                <a:spcPts val="0"/>
              </a:spcBef>
              <a:spcAft>
                <a:spcPts val="0"/>
              </a:spcAft>
              <a:buClr>
                <a:schemeClr val="dk1"/>
              </a:buClr>
              <a:buSzPts val="2100"/>
              <a:buFont typeface="Lato"/>
              <a:buChar char="●"/>
            </a:pPr>
            <a:r>
              <a:rPr lang="en" sz="2100" b="0" i="1">
                <a:solidFill>
                  <a:schemeClr val="dk1"/>
                </a:solidFill>
                <a:latin typeface="Lato"/>
                <a:ea typeface="Lato"/>
                <a:cs typeface="Lato"/>
                <a:sym typeface="Lato"/>
              </a:rPr>
              <a:t>Use stepwise method to select variables.</a:t>
            </a:r>
            <a:endParaRPr sz="2100" b="0" i="1">
              <a:solidFill>
                <a:schemeClr val="dk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1490</Words>
  <Application>Microsoft Macintosh PowerPoint</Application>
  <PresentationFormat>全屏显示(16:9)</PresentationFormat>
  <Paragraphs>218</Paragraphs>
  <Slides>20</Slides>
  <Notes>20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20</vt:i4>
      </vt:variant>
    </vt:vector>
  </HeadingPairs>
  <TitlesOfParts>
    <vt:vector size="24" baseType="lpstr">
      <vt:lpstr>Lato</vt:lpstr>
      <vt:lpstr>Raleway</vt:lpstr>
      <vt:lpstr>Arial</vt:lpstr>
      <vt:lpstr>Streamline</vt:lpstr>
      <vt:lpstr>Linear Model for Estimating Body Fat Percentage, Group by AGE</vt:lpstr>
      <vt:lpstr>Background</vt:lpstr>
      <vt:lpstr>Data cleaning</vt:lpstr>
      <vt:lpstr>Data cleaning</vt:lpstr>
      <vt:lpstr>Data cleaning</vt:lpstr>
      <vt:lpstr>Data cleaning</vt:lpstr>
      <vt:lpstr>Metric for Choosing Model</vt:lpstr>
      <vt:lpstr>Model Motivations</vt:lpstr>
      <vt:lpstr>Take “AGE” as a variable, called whole model. Y~AGE+WEIGHT+HEIGHT+NECK +...+WRIST Use stepwise method to select variables.</vt:lpstr>
      <vt:lpstr>Candidate Models</vt:lpstr>
      <vt:lpstr>Results</vt:lpstr>
      <vt:lpstr>Final Model</vt:lpstr>
      <vt:lpstr>Discuss Result</vt:lpstr>
      <vt:lpstr> Description of  Results</vt:lpstr>
      <vt:lpstr>Visual Description of  Final Model</vt:lpstr>
      <vt:lpstr>Statistical Properties of Final Model</vt:lpstr>
      <vt:lpstr>Model Diagnostics-Normality</vt:lpstr>
      <vt:lpstr>Model Diagnostics-homoscedasticity</vt:lpstr>
      <vt:lpstr>Strengths and Weaknesses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Model for Estimating Body Fat Percentage, Group by AGE</dc:title>
  <cp:lastModifiedBy>TIANYUE LUO</cp:lastModifiedBy>
  <cp:revision>2</cp:revision>
  <dcterms:modified xsi:type="dcterms:W3CDTF">2021-10-20T20:15:54Z</dcterms:modified>
</cp:coreProperties>
</file>